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62"/>
  </p:notesMasterIdLst>
  <p:sldIdLst>
    <p:sldId id="445" r:id="rId3"/>
    <p:sldId id="256" r:id="rId4"/>
    <p:sldId id="266" r:id="rId5"/>
    <p:sldId id="447" r:id="rId6"/>
    <p:sldId id="446" r:id="rId7"/>
    <p:sldId id="448" r:id="rId8"/>
    <p:sldId id="269" r:id="rId9"/>
    <p:sldId id="449" r:id="rId10"/>
    <p:sldId id="450" r:id="rId11"/>
    <p:sldId id="459" r:id="rId12"/>
    <p:sldId id="457" r:id="rId13"/>
    <p:sldId id="257" r:id="rId14"/>
    <p:sldId id="258" r:id="rId15"/>
    <p:sldId id="271" r:id="rId16"/>
    <p:sldId id="274" r:id="rId17"/>
    <p:sldId id="262" r:id="rId18"/>
    <p:sldId id="306" r:id="rId19"/>
    <p:sldId id="309" r:id="rId20"/>
    <p:sldId id="440" r:id="rId21"/>
    <p:sldId id="299" r:id="rId22"/>
    <p:sldId id="310" r:id="rId23"/>
    <p:sldId id="311" r:id="rId24"/>
    <p:sldId id="341" r:id="rId25"/>
    <p:sldId id="276" r:id="rId26"/>
    <p:sldId id="277" r:id="rId27"/>
    <p:sldId id="333" r:id="rId28"/>
    <p:sldId id="279" r:id="rId29"/>
    <p:sldId id="280" r:id="rId30"/>
    <p:sldId id="343" r:id="rId31"/>
    <p:sldId id="282" r:id="rId32"/>
    <p:sldId id="451" r:id="rId33"/>
    <p:sldId id="349" r:id="rId34"/>
    <p:sldId id="354" r:id="rId35"/>
    <p:sldId id="358" r:id="rId36"/>
    <p:sldId id="360" r:id="rId37"/>
    <p:sldId id="441" r:id="rId38"/>
    <p:sldId id="363" r:id="rId39"/>
    <p:sldId id="365" r:id="rId40"/>
    <p:sldId id="368" r:id="rId41"/>
    <p:sldId id="370" r:id="rId42"/>
    <p:sldId id="372" r:id="rId43"/>
    <p:sldId id="452" r:id="rId44"/>
    <p:sldId id="377" r:id="rId45"/>
    <p:sldId id="380" r:id="rId46"/>
    <p:sldId id="453" r:id="rId47"/>
    <p:sldId id="401" r:id="rId48"/>
    <p:sldId id="404" r:id="rId49"/>
    <p:sldId id="405" r:id="rId50"/>
    <p:sldId id="454" r:id="rId51"/>
    <p:sldId id="407" r:id="rId52"/>
    <p:sldId id="442" r:id="rId53"/>
    <p:sldId id="409" r:id="rId54"/>
    <p:sldId id="410" r:id="rId55"/>
    <p:sldId id="412" r:id="rId56"/>
    <p:sldId id="413" r:id="rId57"/>
    <p:sldId id="415" r:id="rId58"/>
    <p:sldId id="460" r:id="rId59"/>
    <p:sldId id="444" r:id="rId60"/>
    <p:sldId id="416" r:id="rId61"/>
  </p:sldIdLst>
  <p:sldSz cx="9144000" cy="6858000" type="screen4x3"/>
  <p:notesSz cx="6858000" cy="9144000"/>
  <p:defaultTextStyle>
    <a:defPPr>
      <a:defRPr lang="zh-CN"/>
    </a:defPPr>
    <a:lvl1pPr algn="l" rtl="0" fontAlgn="base">
      <a:spcBef>
        <a:spcPct val="0"/>
      </a:spcBef>
      <a:spcAft>
        <a:spcPct val="0"/>
      </a:spcAft>
      <a:defRPr sz="2000" kern="1200">
        <a:solidFill>
          <a:srgbClr val="FFFF00"/>
        </a:solidFill>
        <a:latin typeface="Arial" charset="0"/>
        <a:ea typeface="宋体" pitchFamily="2" charset="-122"/>
        <a:cs typeface="+mn-cs"/>
      </a:defRPr>
    </a:lvl1pPr>
    <a:lvl2pPr marL="457200" algn="l" rtl="0" fontAlgn="base">
      <a:spcBef>
        <a:spcPct val="0"/>
      </a:spcBef>
      <a:spcAft>
        <a:spcPct val="0"/>
      </a:spcAft>
      <a:defRPr sz="2000" kern="1200">
        <a:solidFill>
          <a:srgbClr val="FFFF00"/>
        </a:solidFill>
        <a:latin typeface="Arial" charset="0"/>
        <a:ea typeface="宋体" pitchFamily="2" charset="-122"/>
        <a:cs typeface="+mn-cs"/>
      </a:defRPr>
    </a:lvl2pPr>
    <a:lvl3pPr marL="914400" algn="l" rtl="0" fontAlgn="base">
      <a:spcBef>
        <a:spcPct val="0"/>
      </a:spcBef>
      <a:spcAft>
        <a:spcPct val="0"/>
      </a:spcAft>
      <a:defRPr sz="2000" kern="1200">
        <a:solidFill>
          <a:srgbClr val="FFFF00"/>
        </a:solidFill>
        <a:latin typeface="Arial" charset="0"/>
        <a:ea typeface="宋体" pitchFamily="2" charset="-122"/>
        <a:cs typeface="+mn-cs"/>
      </a:defRPr>
    </a:lvl3pPr>
    <a:lvl4pPr marL="1371600" algn="l" rtl="0" fontAlgn="base">
      <a:spcBef>
        <a:spcPct val="0"/>
      </a:spcBef>
      <a:spcAft>
        <a:spcPct val="0"/>
      </a:spcAft>
      <a:defRPr sz="2000" kern="1200">
        <a:solidFill>
          <a:srgbClr val="FFFF00"/>
        </a:solidFill>
        <a:latin typeface="Arial" charset="0"/>
        <a:ea typeface="宋体" pitchFamily="2" charset="-122"/>
        <a:cs typeface="+mn-cs"/>
      </a:defRPr>
    </a:lvl4pPr>
    <a:lvl5pPr marL="1828800" algn="l" rtl="0" fontAlgn="base">
      <a:spcBef>
        <a:spcPct val="0"/>
      </a:spcBef>
      <a:spcAft>
        <a:spcPct val="0"/>
      </a:spcAft>
      <a:defRPr sz="2000" kern="1200">
        <a:solidFill>
          <a:srgbClr val="FFFF00"/>
        </a:solidFill>
        <a:latin typeface="Arial" charset="0"/>
        <a:ea typeface="宋体" pitchFamily="2" charset="-122"/>
        <a:cs typeface="+mn-cs"/>
      </a:defRPr>
    </a:lvl5pPr>
    <a:lvl6pPr marL="2286000" algn="l" defTabSz="914400" rtl="0" eaLnBrk="1" latinLnBrk="0" hangingPunct="1">
      <a:defRPr sz="2000" kern="1200">
        <a:solidFill>
          <a:srgbClr val="FFFF00"/>
        </a:solidFill>
        <a:latin typeface="Arial" charset="0"/>
        <a:ea typeface="宋体" pitchFamily="2" charset="-122"/>
        <a:cs typeface="+mn-cs"/>
      </a:defRPr>
    </a:lvl6pPr>
    <a:lvl7pPr marL="2743200" algn="l" defTabSz="914400" rtl="0" eaLnBrk="1" latinLnBrk="0" hangingPunct="1">
      <a:defRPr sz="2000" kern="1200">
        <a:solidFill>
          <a:srgbClr val="FFFF00"/>
        </a:solidFill>
        <a:latin typeface="Arial" charset="0"/>
        <a:ea typeface="宋体" pitchFamily="2" charset="-122"/>
        <a:cs typeface="+mn-cs"/>
      </a:defRPr>
    </a:lvl7pPr>
    <a:lvl8pPr marL="3200400" algn="l" defTabSz="914400" rtl="0" eaLnBrk="1" latinLnBrk="0" hangingPunct="1">
      <a:defRPr sz="2000" kern="1200">
        <a:solidFill>
          <a:srgbClr val="FFFF00"/>
        </a:solidFill>
        <a:latin typeface="Arial" charset="0"/>
        <a:ea typeface="宋体" pitchFamily="2" charset="-122"/>
        <a:cs typeface="+mn-cs"/>
      </a:defRPr>
    </a:lvl8pPr>
    <a:lvl9pPr marL="3657600" algn="l" defTabSz="914400" rtl="0" eaLnBrk="1" latinLnBrk="0" hangingPunct="1">
      <a:defRPr sz="2000" kern="1200">
        <a:solidFill>
          <a:srgbClr val="FFFF00"/>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9" d="100"/>
          <a:sy n="79" d="100"/>
        </p:scale>
        <p:origin x="80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728C1FBE-C943-479B-92EE-57407D2F658B}" type="datetimeFigureOut">
              <a:rPr lang="zh-CN" altLang="en-US"/>
              <a:pPr>
                <a:defRPr/>
              </a:pPr>
              <a:t>2023/3/1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4BFA082-CB65-469F-8234-A49A46D3DA4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4BFA082-CB65-469F-8234-A49A46D3DA4E}" type="slidenum">
              <a:rPr lang="zh-CN" altLang="en-US" smtClean="0"/>
              <a:pPr>
                <a:defRPr/>
              </a:pPr>
              <a:t>20</a:t>
            </a:fld>
            <a:endParaRPr lang="zh-CN" altLang="en-US"/>
          </a:p>
        </p:txBody>
      </p:sp>
    </p:spTree>
    <p:extLst>
      <p:ext uri="{BB962C8B-B14F-4D97-AF65-F5344CB8AC3E}">
        <p14:creationId xmlns:p14="http://schemas.microsoft.com/office/powerpoint/2010/main" val="221686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p:cNvSpPr>
            <a:spLocks noGrp="1" noChangeArrowheads="1"/>
          </p:cNvSpPr>
          <p:nvPr>
            <p:ph type="sldNum" sz="quarter" idx="12"/>
          </p:nvPr>
        </p:nvSpPr>
        <p:spPr>
          <a:ln/>
        </p:spPr>
        <p:txBody>
          <a:bodyPr/>
          <a:lstStyle>
            <a:lvl1pPr>
              <a:defRPr/>
            </a:lvl1pPr>
          </a:lstStyle>
          <a:p>
            <a:pPr>
              <a:defRPr/>
            </a:pPr>
            <a:fld id="{72E0D6C6-C2F5-4D22-ACBB-85EF090ACD8B}"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p:cNvSpPr>
            <a:spLocks noGrp="1" noChangeArrowheads="1"/>
          </p:cNvSpPr>
          <p:nvPr>
            <p:ph type="sldNum" sz="quarter" idx="12"/>
          </p:nvPr>
        </p:nvSpPr>
        <p:spPr>
          <a:ln/>
        </p:spPr>
        <p:txBody>
          <a:bodyPr/>
          <a:lstStyle>
            <a:lvl1pPr>
              <a:defRPr/>
            </a:lvl1pPr>
          </a:lstStyle>
          <a:p>
            <a:pPr>
              <a:defRPr/>
            </a:pPr>
            <a:fld id="{51C6BC09-60F1-4408-8E98-B0E0FA981D52}"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p:cNvSpPr>
            <a:spLocks noGrp="1" noChangeArrowheads="1"/>
          </p:cNvSpPr>
          <p:nvPr>
            <p:ph type="sldNum" sz="quarter" idx="12"/>
          </p:nvPr>
        </p:nvSpPr>
        <p:spPr>
          <a:ln/>
        </p:spPr>
        <p:txBody>
          <a:bodyPr/>
          <a:lstStyle>
            <a:lvl1pPr>
              <a:defRPr/>
            </a:lvl1pPr>
          </a:lstStyle>
          <a:p>
            <a:pPr>
              <a:defRPr/>
            </a:pPr>
            <a:fld id="{D3953D5F-499A-42D4-985F-06A1BA56D4E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p:cNvSpPr>
            <a:spLocks noGrp="1" noChangeArrowheads="1"/>
          </p:cNvSpPr>
          <p:nvPr>
            <p:ph type="sldNum" sz="quarter" idx="12"/>
          </p:nvPr>
        </p:nvSpPr>
        <p:spPr>
          <a:ln/>
        </p:spPr>
        <p:txBody>
          <a:bodyPr/>
          <a:lstStyle>
            <a:lvl1pPr>
              <a:defRPr/>
            </a:lvl1pPr>
          </a:lstStyle>
          <a:p>
            <a:pPr>
              <a:defRPr/>
            </a:pPr>
            <a:fld id="{6F7F2FAD-FECA-4921-9AB8-218B3E53E9B6}" type="slidenum">
              <a:rPr lang="en-US" altLang="zh-CN"/>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p:cNvSpPr>
            <a:spLocks noGrp="1" noChangeArrowheads="1"/>
          </p:cNvSpPr>
          <p:nvPr>
            <p:ph type="sldNum" sz="quarter" idx="11"/>
          </p:nvPr>
        </p:nvSpPr>
        <p:spPr>
          <a:ln/>
        </p:spPr>
        <p:txBody>
          <a:bodyPr/>
          <a:lstStyle>
            <a:lvl1pPr>
              <a:defRPr/>
            </a:lvl1pPr>
          </a:lstStyle>
          <a:p>
            <a:pPr>
              <a:defRPr/>
            </a:pPr>
            <a:fld id="{40EAB05A-BE1D-4DF9-809E-5BC24B91A67F}" type="slidenum">
              <a:rPr lang="en-US" altLang="zh-CN"/>
              <a:pPr>
                <a:defRPr/>
              </a:pPr>
              <a:t>‹#›</a:t>
            </a:fld>
            <a:endParaRPr lang="en-US" altLang="zh-CN"/>
          </a:p>
        </p:txBody>
      </p:sp>
      <p:sp>
        <p:nvSpPr>
          <p:cNvPr id="6"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p:cNvSpPr>
            <a:spLocks noGrp="1" noChangeArrowheads="1"/>
          </p:cNvSpPr>
          <p:nvPr>
            <p:ph type="sldNum" sz="quarter" idx="11"/>
          </p:nvPr>
        </p:nvSpPr>
        <p:spPr>
          <a:ln/>
        </p:spPr>
        <p:txBody>
          <a:bodyPr/>
          <a:lstStyle>
            <a:lvl1pPr>
              <a:defRPr/>
            </a:lvl1pPr>
          </a:lstStyle>
          <a:p>
            <a:pPr>
              <a:defRPr/>
            </a:pPr>
            <a:fld id="{757947B0-FD20-4D26-8CEA-8F45BD62745E}" type="slidenum">
              <a:rPr lang="en-US" altLang="zh-CN"/>
              <a:pPr>
                <a:defRPr/>
              </a:pPr>
              <a:t>‹#›</a:t>
            </a:fld>
            <a:endParaRPr lang="en-US" altLang="zh-CN"/>
          </a:p>
        </p:txBody>
      </p:sp>
      <p:sp>
        <p:nvSpPr>
          <p:cNvPr id="6"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p:cNvSpPr>
            <a:spLocks noGrp="1" noChangeArrowheads="1"/>
          </p:cNvSpPr>
          <p:nvPr>
            <p:ph type="sldNum" sz="quarter" idx="11"/>
          </p:nvPr>
        </p:nvSpPr>
        <p:spPr>
          <a:ln/>
        </p:spPr>
        <p:txBody>
          <a:bodyPr/>
          <a:lstStyle>
            <a:lvl1pPr>
              <a:defRPr/>
            </a:lvl1pPr>
          </a:lstStyle>
          <a:p>
            <a:pPr>
              <a:defRPr/>
            </a:pPr>
            <a:fld id="{366FFCF7-E910-41C2-A71D-C9EA9B52C81D}" type="slidenum">
              <a:rPr lang="en-US" altLang="zh-CN"/>
              <a:pPr>
                <a:defRPr/>
              </a:pPr>
              <a:t>‹#›</a:t>
            </a:fld>
            <a:endParaRPr lang="en-US" altLang="zh-CN"/>
          </a:p>
        </p:txBody>
      </p:sp>
      <p:sp>
        <p:nvSpPr>
          <p:cNvPr id="6"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p:cNvSpPr>
            <a:spLocks noGrp="1" noChangeArrowheads="1"/>
          </p:cNvSpPr>
          <p:nvPr>
            <p:ph type="sldNum" sz="quarter" idx="11"/>
          </p:nvPr>
        </p:nvSpPr>
        <p:spPr>
          <a:ln/>
        </p:spPr>
        <p:txBody>
          <a:bodyPr/>
          <a:lstStyle>
            <a:lvl1pPr>
              <a:defRPr/>
            </a:lvl1pPr>
          </a:lstStyle>
          <a:p>
            <a:pPr>
              <a:defRPr/>
            </a:pPr>
            <a:fld id="{701737DC-1752-4680-9484-562B8C656262}" type="slidenum">
              <a:rPr lang="en-US" altLang="zh-CN"/>
              <a:pPr>
                <a:defRPr/>
              </a:pPr>
              <a:t>‹#›</a:t>
            </a:fld>
            <a:endParaRPr lang="en-US" altLang="zh-CN"/>
          </a:p>
        </p:txBody>
      </p:sp>
      <p:sp>
        <p:nvSpPr>
          <p:cNvPr id="7"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8" name="Rectangle 25"/>
          <p:cNvSpPr>
            <a:spLocks noGrp="1" noChangeArrowheads="1"/>
          </p:cNvSpPr>
          <p:nvPr>
            <p:ph type="sldNum" sz="quarter" idx="11"/>
          </p:nvPr>
        </p:nvSpPr>
        <p:spPr>
          <a:ln/>
        </p:spPr>
        <p:txBody>
          <a:bodyPr/>
          <a:lstStyle>
            <a:lvl1pPr>
              <a:defRPr/>
            </a:lvl1pPr>
          </a:lstStyle>
          <a:p>
            <a:pPr>
              <a:defRPr/>
            </a:pPr>
            <a:fld id="{1D2F99EA-4518-4D29-862F-44FB69A8FF85}" type="slidenum">
              <a:rPr lang="en-US" altLang="zh-CN"/>
              <a:pPr>
                <a:defRPr/>
              </a:pPr>
              <a:t>‹#›</a:t>
            </a:fld>
            <a:endParaRPr lang="en-US" altLang="zh-CN"/>
          </a:p>
        </p:txBody>
      </p:sp>
      <p:sp>
        <p:nvSpPr>
          <p:cNvPr id="9"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4" name="Rectangle 25"/>
          <p:cNvSpPr>
            <a:spLocks noGrp="1" noChangeArrowheads="1"/>
          </p:cNvSpPr>
          <p:nvPr>
            <p:ph type="sldNum" sz="quarter" idx="11"/>
          </p:nvPr>
        </p:nvSpPr>
        <p:spPr>
          <a:ln/>
        </p:spPr>
        <p:txBody>
          <a:bodyPr/>
          <a:lstStyle>
            <a:lvl1pPr>
              <a:defRPr/>
            </a:lvl1pPr>
          </a:lstStyle>
          <a:p>
            <a:pPr>
              <a:defRPr/>
            </a:pPr>
            <a:fld id="{B1B8B142-BCF7-45F4-9A50-094916FDB349}" type="slidenum">
              <a:rPr lang="en-US" altLang="zh-CN"/>
              <a:pPr>
                <a:defRPr/>
              </a:pPr>
              <a:t>‹#›</a:t>
            </a:fld>
            <a:endParaRPr lang="en-US" altLang="zh-CN"/>
          </a:p>
        </p:txBody>
      </p:sp>
      <p:sp>
        <p:nvSpPr>
          <p:cNvPr id="5"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3" name="Rectangle 25"/>
          <p:cNvSpPr>
            <a:spLocks noGrp="1" noChangeArrowheads="1"/>
          </p:cNvSpPr>
          <p:nvPr>
            <p:ph type="sldNum" sz="quarter" idx="11"/>
          </p:nvPr>
        </p:nvSpPr>
        <p:spPr>
          <a:ln/>
        </p:spPr>
        <p:txBody>
          <a:bodyPr/>
          <a:lstStyle>
            <a:lvl1pPr>
              <a:defRPr/>
            </a:lvl1pPr>
          </a:lstStyle>
          <a:p>
            <a:pPr>
              <a:defRPr/>
            </a:pPr>
            <a:fld id="{F71816D6-F002-4EAA-851C-EB5FF2BBFD0B}" type="slidenum">
              <a:rPr lang="en-US" altLang="zh-CN"/>
              <a:pPr>
                <a:defRPr/>
              </a:pPr>
              <a:t>‹#›</a:t>
            </a:fld>
            <a:endParaRPr lang="en-US" altLang="zh-CN"/>
          </a:p>
        </p:txBody>
      </p:sp>
      <p:sp>
        <p:nvSpPr>
          <p:cNvPr id="4"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p:cNvSpPr>
            <a:spLocks noGrp="1" noChangeArrowheads="1"/>
          </p:cNvSpPr>
          <p:nvPr>
            <p:ph type="sldNum" sz="quarter" idx="12"/>
          </p:nvPr>
        </p:nvSpPr>
        <p:spPr>
          <a:ln/>
        </p:spPr>
        <p:txBody>
          <a:bodyPr/>
          <a:lstStyle>
            <a:lvl1pPr>
              <a:defRPr/>
            </a:lvl1pPr>
          </a:lstStyle>
          <a:p>
            <a:pPr>
              <a:defRPr/>
            </a:pPr>
            <a:fld id="{A34BEA7F-745C-483D-AD0D-7502443B1340}"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p:cNvSpPr>
            <a:spLocks noGrp="1" noChangeArrowheads="1"/>
          </p:cNvSpPr>
          <p:nvPr>
            <p:ph type="sldNum" sz="quarter" idx="11"/>
          </p:nvPr>
        </p:nvSpPr>
        <p:spPr>
          <a:ln/>
        </p:spPr>
        <p:txBody>
          <a:bodyPr/>
          <a:lstStyle>
            <a:lvl1pPr>
              <a:defRPr/>
            </a:lvl1pPr>
          </a:lstStyle>
          <a:p>
            <a:pPr>
              <a:defRPr/>
            </a:pPr>
            <a:fld id="{06518942-C921-4846-B72F-E16445252199}" type="slidenum">
              <a:rPr lang="en-US" altLang="zh-CN"/>
              <a:pPr>
                <a:defRPr/>
              </a:pPr>
              <a:t>‹#›</a:t>
            </a:fld>
            <a:endParaRPr lang="en-US" altLang="zh-CN"/>
          </a:p>
        </p:txBody>
      </p:sp>
      <p:sp>
        <p:nvSpPr>
          <p:cNvPr id="7"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p:cNvSpPr>
            <a:spLocks noGrp="1" noChangeArrowheads="1"/>
          </p:cNvSpPr>
          <p:nvPr>
            <p:ph type="sldNum" sz="quarter" idx="11"/>
          </p:nvPr>
        </p:nvSpPr>
        <p:spPr>
          <a:ln/>
        </p:spPr>
        <p:txBody>
          <a:bodyPr/>
          <a:lstStyle>
            <a:lvl1pPr>
              <a:defRPr/>
            </a:lvl1pPr>
          </a:lstStyle>
          <a:p>
            <a:pPr>
              <a:defRPr/>
            </a:pPr>
            <a:fld id="{B868BA01-2F3F-4D9F-A9C6-D37F803D866B}" type="slidenum">
              <a:rPr lang="en-US" altLang="zh-CN"/>
              <a:pPr>
                <a:defRPr/>
              </a:pPr>
              <a:t>‹#›</a:t>
            </a:fld>
            <a:endParaRPr lang="en-US" altLang="zh-CN"/>
          </a:p>
        </p:txBody>
      </p:sp>
      <p:sp>
        <p:nvSpPr>
          <p:cNvPr id="7"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p:cNvSpPr>
            <a:spLocks noGrp="1" noChangeArrowheads="1"/>
          </p:cNvSpPr>
          <p:nvPr>
            <p:ph type="sldNum" sz="quarter" idx="11"/>
          </p:nvPr>
        </p:nvSpPr>
        <p:spPr>
          <a:ln/>
        </p:spPr>
        <p:txBody>
          <a:bodyPr/>
          <a:lstStyle>
            <a:lvl1pPr>
              <a:defRPr/>
            </a:lvl1pPr>
          </a:lstStyle>
          <a:p>
            <a:pPr>
              <a:defRPr/>
            </a:pPr>
            <a:fld id="{6A3EE19D-DBAA-4404-B1BC-0DCBDDA4ED9A}" type="slidenum">
              <a:rPr lang="en-US" altLang="zh-CN"/>
              <a:pPr>
                <a:defRPr/>
              </a:pPr>
              <a:t>‹#›</a:t>
            </a:fld>
            <a:endParaRPr lang="en-US" altLang="zh-CN"/>
          </a:p>
        </p:txBody>
      </p:sp>
      <p:sp>
        <p:nvSpPr>
          <p:cNvPr id="6"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p:cNvSpPr>
            <a:spLocks noGrp="1" noChangeArrowheads="1"/>
          </p:cNvSpPr>
          <p:nvPr>
            <p:ph type="sldNum" sz="quarter" idx="11"/>
          </p:nvPr>
        </p:nvSpPr>
        <p:spPr>
          <a:ln/>
        </p:spPr>
        <p:txBody>
          <a:bodyPr/>
          <a:lstStyle>
            <a:lvl1pPr>
              <a:defRPr/>
            </a:lvl1pPr>
          </a:lstStyle>
          <a:p>
            <a:pPr>
              <a:defRPr/>
            </a:pPr>
            <a:fld id="{749F3B89-2C63-4335-BDC5-D63E29045FD4}" type="slidenum">
              <a:rPr lang="en-US" altLang="zh-CN"/>
              <a:pPr>
                <a:defRPr/>
              </a:pPr>
              <a:t>‹#›</a:t>
            </a:fld>
            <a:endParaRPr lang="en-US" altLang="zh-CN"/>
          </a:p>
        </p:txBody>
      </p:sp>
      <p:sp>
        <p:nvSpPr>
          <p:cNvPr id="6" name="Rectangle 26"/>
          <p:cNvSpPr>
            <a:spLocks noGrp="1" noChangeArrowheads="1"/>
          </p:cNvSpPr>
          <p:nvPr>
            <p:ph type="ftr" sz="quarter" idx="12"/>
          </p:nvPr>
        </p:nvSpPr>
        <p:spPr>
          <a:ln/>
        </p:spPr>
        <p:txBody>
          <a:bodyPr/>
          <a:lstStyle>
            <a:lvl1pPr>
              <a:defRPr/>
            </a:lvl1pPr>
          </a:lstStyle>
          <a:p>
            <a:pPr>
              <a:defRPr/>
            </a:pP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p:cNvSpPr>
            <a:spLocks noGrp="1" noChangeArrowheads="1"/>
          </p:cNvSpPr>
          <p:nvPr>
            <p:ph type="sldNum" sz="quarter" idx="12"/>
          </p:nvPr>
        </p:nvSpPr>
        <p:spPr>
          <a:ln/>
        </p:spPr>
        <p:txBody>
          <a:bodyPr/>
          <a:lstStyle>
            <a:lvl1pPr>
              <a:defRPr/>
            </a:lvl1pPr>
          </a:lstStyle>
          <a:p>
            <a:pPr>
              <a:defRPr/>
            </a:pPr>
            <a:fld id="{6E94CFA7-7CDC-4474-ABD9-1E37829747B5}"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p:cNvSpPr>
            <a:spLocks noGrp="1" noChangeArrowheads="1"/>
          </p:cNvSpPr>
          <p:nvPr>
            <p:ph type="sldNum" sz="quarter" idx="12"/>
          </p:nvPr>
        </p:nvSpPr>
        <p:spPr>
          <a:ln/>
        </p:spPr>
        <p:txBody>
          <a:bodyPr/>
          <a:lstStyle>
            <a:lvl1pPr>
              <a:defRPr/>
            </a:lvl1pPr>
          </a:lstStyle>
          <a:p>
            <a:pPr>
              <a:defRPr/>
            </a:pPr>
            <a:fld id="{6A7273B5-1934-4A07-80A1-9088CD12768A}"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6"/>
          <p:cNvSpPr>
            <a:spLocks noGrp="1" noChangeArrowheads="1"/>
          </p:cNvSpPr>
          <p:nvPr>
            <p:ph type="sldNum" sz="quarter" idx="12"/>
          </p:nvPr>
        </p:nvSpPr>
        <p:spPr>
          <a:ln/>
        </p:spPr>
        <p:txBody>
          <a:bodyPr/>
          <a:lstStyle>
            <a:lvl1pPr>
              <a:defRPr/>
            </a:lvl1pPr>
          </a:lstStyle>
          <a:p>
            <a:pPr>
              <a:defRPr/>
            </a:pPr>
            <a:fld id="{DCEDE577-D016-4263-A9F8-177DFB6540CB}"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6"/>
          <p:cNvSpPr>
            <a:spLocks noGrp="1" noChangeArrowheads="1"/>
          </p:cNvSpPr>
          <p:nvPr>
            <p:ph type="sldNum" sz="quarter" idx="12"/>
          </p:nvPr>
        </p:nvSpPr>
        <p:spPr>
          <a:ln/>
        </p:spPr>
        <p:txBody>
          <a:bodyPr/>
          <a:lstStyle>
            <a:lvl1pPr>
              <a:defRPr/>
            </a:lvl1pPr>
          </a:lstStyle>
          <a:p>
            <a:pPr>
              <a:defRPr/>
            </a:pPr>
            <a:fld id="{3CB88D2D-4490-4A0D-AFE0-471E74999CB7}"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6"/>
          <p:cNvSpPr>
            <a:spLocks noGrp="1" noChangeArrowheads="1"/>
          </p:cNvSpPr>
          <p:nvPr>
            <p:ph type="sldNum" sz="quarter" idx="12"/>
          </p:nvPr>
        </p:nvSpPr>
        <p:spPr>
          <a:ln/>
        </p:spPr>
        <p:txBody>
          <a:bodyPr/>
          <a:lstStyle>
            <a:lvl1pPr>
              <a:defRPr/>
            </a:lvl1pPr>
          </a:lstStyle>
          <a:p>
            <a:pPr>
              <a:defRPr/>
            </a:pPr>
            <a:fld id="{F8142986-F288-4760-AAAA-0C8781477B1A}"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p:cNvSpPr>
            <a:spLocks noGrp="1" noChangeArrowheads="1"/>
          </p:cNvSpPr>
          <p:nvPr>
            <p:ph type="sldNum" sz="quarter" idx="12"/>
          </p:nvPr>
        </p:nvSpPr>
        <p:spPr>
          <a:ln/>
        </p:spPr>
        <p:txBody>
          <a:bodyPr/>
          <a:lstStyle>
            <a:lvl1pPr>
              <a:defRPr/>
            </a:lvl1pPr>
          </a:lstStyle>
          <a:p>
            <a:pPr>
              <a:defRPr/>
            </a:pPr>
            <a:fld id="{85461426-1B05-4CF8-9EE0-175E42B2F91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p:cNvSpPr>
            <a:spLocks noGrp="1" noChangeArrowheads="1"/>
          </p:cNvSpPr>
          <p:nvPr>
            <p:ph type="sldNum" sz="quarter" idx="12"/>
          </p:nvPr>
        </p:nvSpPr>
        <p:spPr>
          <a:ln/>
        </p:spPr>
        <p:txBody>
          <a:bodyPr/>
          <a:lstStyle>
            <a:lvl1pPr>
              <a:defRPr/>
            </a:lvl1pPr>
          </a:lstStyle>
          <a:p>
            <a:pPr>
              <a:defRPr/>
            </a:pPr>
            <a:fld id="{A7009E67-3F52-482E-900A-5E724B4443C4}"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vmlDrawing" Target="../drawings/vmlDrawing2.v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oleObject" Target="../embeddings/oleObject2.bin"/><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grpSp>
        <p:nvGrpSpPr>
          <p:cNvPr id="1028" name="Group 2"/>
          <p:cNvGrpSpPr>
            <a:grpSpLocks/>
          </p:cNvGrpSpPr>
          <p:nvPr/>
        </p:nvGrpSpPr>
        <p:grpSpPr bwMode="auto">
          <a:xfrm>
            <a:off x="0" y="0"/>
            <a:ext cx="9144000" cy="6858000"/>
            <a:chOff x="0" y="0"/>
            <a:chExt cx="5760" cy="4320"/>
          </a:xfrm>
        </p:grpSpPr>
        <p:sp>
          <p:nvSpPr>
            <p:cNvPr id="1050" name="Freeform 3"/>
            <p:cNvSpPr>
              <a:spLocks/>
            </p:cNvSpPr>
            <p:nvPr/>
          </p:nvSpPr>
          <p:spPr bwMode="hidden">
            <a:xfrm>
              <a:off x="0" y="3072"/>
              <a:ext cx="5760" cy="1248"/>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7172"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eaLnBrk="0" hangingPunct="0">
                <a:defRPr/>
              </a:pPr>
              <a:endParaRPr lang="zh-CN" altLang="en-US"/>
            </a:p>
          </p:txBody>
        </p:sp>
      </p:grpSp>
      <p:sp>
        <p:nvSpPr>
          <p:cNvPr id="1027" name="Freeform 5"/>
          <p:cNvSpPr>
            <a:spLocks/>
          </p:cNvSpPr>
          <p:nvPr/>
        </p:nvSpPr>
        <p:spPr bwMode="hidden">
          <a:xfrm>
            <a:off x="6248400" y="6262688"/>
            <a:ext cx="2895600" cy="609600"/>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a:defRPr/>
            </a:pPr>
            <a:endParaRPr lang="zh-CN" altLang="en-US"/>
          </a:p>
        </p:txBody>
      </p:sp>
      <p:grpSp>
        <p:nvGrpSpPr>
          <p:cNvPr id="1030" name="Group 6"/>
          <p:cNvGrpSpPr>
            <a:grpSpLocks/>
          </p:cNvGrpSpPr>
          <p:nvPr/>
        </p:nvGrpSpPr>
        <p:grpSpPr bwMode="auto">
          <a:xfrm>
            <a:off x="0" y="6019800"/>
            <a:ext cx="7848600" cy="857250"/>
            <a:chOff x="0" y="3792"/>
            <a:chExt cx="4944" cy="540"/>
          </a:xfrm>
        </p:grpSpPr>
        <p:sp>
          <p:nvSpPr>
            <p:cNvPr id="7175"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eaLnBrk="0" hangingPunct="0">
                <a:defRPr/>
              </a:pPr>
              <a:endParaRPr lang="zh-CN" altLang="en-US"/>
            </a:p>
          </p:txBody>
        </p:sp>
        <p:grpSp>
          <p:nvGrpSpPr>
            <p:cNvPr id="1044" name="Group 8"/>
            <p:cNvGrpSpPr>
              <a:grpSpLocks/>
            </p:cNvGrpSpPr>
            <p:nvPr userDrawn="1"/>
          </p:nvGrpSpPr>
          <p:grpSpPr bwMode="auto">
            <a:xfrm>
              <a:off x="2486" y="3792"/>
              <a:ext cx="2458" cy="540"/>
              <a:chOff x="2486" y="3792"/>
              <a:chExt cx="2458" cy="540"/>
            </a:xfrm>
          </p:grpSpPr>
          <p:sp>
            <p:nvSpPr>
              <p:cNvPr id="1045" name="Freeform 9"/>
              <p:cNvSpPr>
                <a:spLocks/>
              </p:cNvSpPr>
              <p:nvPr userDrawn="1"/>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headEnd/>
                <a:tailEnd/>
              </a:ln>
            </p:spPr>
            <p:txBody>
              <a:bodyPr/>
              <a:lstStyle/>
              <a:p>
                <a:pPr>
                  <a:defRPr/>
                </a:pPr>
                <a:endParaRPr lang="zh-CN" altLang="en-US"/>
              </a:p>
            </p:txBody>
          </p:sp>
          <p:sp>
            <p:nvSpPr>
              <p:cNvPr id="1046" name="Freeform 10"/>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headEnd/>
                <a:tailEnd/>
              </a:ln>
            </p:spPr>
            <p:txBody>
              <a:bodyPr/>
              <a:lstStyle/>
              <a:p>
                <a:pPr>
                  <a:defRPr/>
                </a:pPr>
                <a:endParaRPr lang="zh-CN" altLang="en-US"/>
              </a:p>
            </p:txBody>
          </p:sp>
          <p:sp>
            <p:nvSpPr>
              <p:cNvPr id="1047" name="Freeform 11"/>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headEnd/>
                <a:tailEnd/>
              </a:ln>
            </p:spPr>
            <p:txBody>
              <a:bodyPr/>
              <a:lstStyle/>
              <a:p>
                <a:pPr>
                  <a:defRPr/>
                </a:pPr>
                <a:endParaRPr lang="zh-CN" altLang="en-US"/>
              </a:p>
            </p:txBody>
          </p:sp>
          <p:sp>
            <p:nvSpPr>
              <p:cNvPr id="1048" name="Freeform 12"/>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headEnd/>
                <a:tailEnd/>
              </a:ln>
            </p:spPr>
            <p:txBody>
              <a:bodyPr/>
              <a:lstStyle/>
              <a:p>
                <a:pPr>
                  <a:defRPr/>
                </a:pPr>
                <a:endParaRPr lang="zh-CN" altLang="en-US"/>
              </a:p>
            </p:txBody>
          </p:sp>
          <p:sp>
            <p:nvSpPr>
              <p:cNvPr id="1049" name="Freeform 13"/>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headEnd/>
                <a:tailEnd/>
              </a:ln>
            </p:spPr>
            <p:txBody>
              <a:bodyPr/>
              <a:lstStyle/>
              <a:p>
                <a:pPr>
                  <a:defRPr/>
                </a:pPr>
                <a:endParaRPr lang="zh-CN" altLang="en-US"/>
              </a:p>
            </p:txBody>
          </p:sp>
        </p:grpSp>
        <p:sp>
          <p:nvSpPr>
            <p:cNvPr id="7182"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eaLnBrk="0" hangingPunct="0">
                <a:defRPr/>
              </a:pPr>
              <a:endParaRPr lang="zh-CN" altLang="en-US"/>
            </a:p>
          </p:txBody>
        </p:sp>
      </p:grpSp>
      <p:grpSp>
        <p:nvGrpSpPr>
          <p:cNvPr id="1031" name="Group 15"/>
          <p:cNvGrpSpPr>
            <a:grpSpLocks/>
          </p:cNvGrpSpPr>
          <p:nvPr/>
        </p:nvGrpSpPr>
        <p:grpSpPr bwMode="auto">
          <a:xfrm>
            <a:off x="627063" y="6021388"/>
            <a:ext cx="5684837" cy="849312"/>
            <a:chOff x="395" y="3793"/>
            <a:chExt cx="3581" cy="535"/>
          </a:xfrm>
        </p:grpSpPr>
        <p:sp>
          <p:nvSpPr>
            <p:cNvPr id="1036" name="Freeform 16"/>
            <p:cNvSpPr>
              <a:spLocks/>
            </p:cNvSpPr>
            <p:nvPr/>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headEnd/>
              <a:tailEnd/>
            </a:ln>
          </p:spPr>
          <p:txBody>
            <a:bodyPr/>
            <a:lstStyle/>
            <a:p>
              <a:pPr>
                <a:defRPr/>
              </a:pPr>
              <a:endParaRPr lang="zh-CN" altLang="en-US"/>
            </a:p>
          </p:txBody>
        </p:sp>
        <p:sp>
          <p:nvSpPr>
            <p:cNvPr id="1037" name="Freeform 17"/>
            <p:cNvSpPr>
              <a:spLocks/>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headEnd/>
              <a:tailEnd/>
            </a:ln>
          </p:spPr>
          <p:txBody>
            <a:bodyPr/>
            <a:lstStyle/>
            <a:p>
              <a:pPr>
                <a:defRPr/>
              </a:pPr>
              <a:endParaRPr lang="zh-CN" altLang="en-US"/>
            </a:p>
          </p:txBody>
        </p:sp>
        <p:sp>
          <p:nvSpPr>
            <p:cNvPr id="1038" name="Freeform 18"/>
            <p:cNvSpPr>
              <a:spLocks/>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headEnd/>
              <a:tailEnd/>
            </a:ln>
          </p:spPr>
          <p:txBody>
            <a:bodyPr/>
            <a:lstStyle/>
            <a:p>
              <a:pPr>
                <a:defRPr/>
              </a:pPr>
              <a:endParaRPr lang="zh-CN" altLang="en-US"/>
            </a:p>
          </p:txBody>
        </p:sp>
        <p:sp>
          <p:nvSpPr>
            <p:cNvPr id="1039" name="Freeform 19"/>
            <p:cNvSpPr>
              <a:spLocks/>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headEnd/>
              <a:tailEnd/>
            </a:ln>
          </p:spPr>
          <p:txBody>
            <a:bodyPr/>
            <a:lstStyle/>
            <a:p>
              <a:pPr>
                <a:defRPr/>
              </a:pPr>
              <a:endParaRPr lang="zh-CN" altLang="en-US"/>
            </a:p>
          </p:txBody>
        </p:sp>
        <p:sp>
          <p:nvSpPr>
            <p:cNvPr id="1040" name="Freeform 20"/>
            <p:cNvSpPr>
              <a:spLocks/>
            </p:cNvSpPr>
            <p:nvPr/>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headEnd/>
              <a:tailEnd/>
            </a:ln>
          </p:spPr>
          <p:txBody>
            <a:bodyPr/>
            <a:lstStyle/>
            <a:p>
              <a:pPr>
                <a:defRPr/>
              </a:pPr>
              <a:endParaRPr lang="zh-CN" altLang="en-US"/>
            </a:p>
          </p:txBody>
        </p:sp>
        <p:sp>
          <p:nvSpPr>
            <p:cNvPr id="1041" name="Freeform 21"/>
            <p:cNvSpPr>
              <a:spLocks/>
            </p:cNvSpPr>
            <p:nvPr/>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headEnd/>
              <a:tailEnd/>
            </a:ln>
          </p:spPr>
          <p:txBody>
            <a:bodyPr/>
            <a:lstStyle/>
            <a:p>
              <a:pPr>
                <a:defRPr/>
              </a:pPr>
              <a:endParaRPr lang="zh-CN" altLang="en-US"/>
            </a:p>
          </p:txBody>
        </p:sp>
      </p:grpSp>
      <p:sp>
        <p:nvSpPr>
          <p:cNvPr id="1032" name="Rectangle 22"/>
          <p:cNvSpPr>
            <a:spLocks noGrp="1" noChangeArrowheads="1"/>
          </p:cNvSpPr>
          <p:nvPr>
            <p:ph type="title"/>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3" name="Rectangle 23"/>
          <p:cNvSpPr>
            <a:spLocks noGrp="1" noChangeArrowheads="1"/>
          </p:cNvSpPr>
          <p:nvPr>
            <p:ph type="body" idx="1"/>
          </p:nvPr>
        </p:nvSpPr>
        <p:spPr bwMode="auto">
          <a:xfrm>
            <a:off x="457200" y="16002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effectLst>
                  <a:outerShdw blurRad="38100" dist="38100" dir="2700000" algn="tl">
                    <a:srgbClr val="000000"/>
                  </a:outerShdw>
                </a:effectLst>
              </a:defRPr>
            </a:lvl1pPr>
          </a:lstStyle>
          <a:p>
            <a:pPr>
              <a:defRPr/>
            </a:pPr>
            <a:endParaRPr lang="en-US" altLang="zh-CN"/>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chemeClr val="tx1"/>
                </a:solidFill>
                <a:effectLst>
                  <a:outerShdw blurRad="38100" dist="38100" dir="2700000" algn="tl">
                    <a:srgbClr val="000000"/>
                  </a:outerShdw>
                </a:effectLst>
              </a:defRPr>
            </a:lvl1pPr>
          </a:lstStyle>
          <a:p>
            <a:pPr>
              <a:defRPr/>
            </a:pPr>
            <a:endParaRPr lang="en-US" altLang="zh-CN"/>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effectLst>
                  <a:outerShdw blurRad="38100" dist="38100" dir="2700000" algn="tl">
                    <a:srgbClr val="000000"/>
                  </a:outerShdw>
                </a:effectLst>
              </a:defRPr>
            </a:lvl1pPr>
          </a:lstStyle>
          <a:p>
            <a:pPr>
              <a:defRPr/>
            </a:pPr>
            <a:fld id="{FF663101-8B84-4DD1-BB06-36B9E60B05FE}" type="slidenum">
              <a:rPr lang="en-US" altLang="zh-CN"/>
              <a:pPr>
                <a:defRPr/>
              </a:pPr>
              <a:t>‹#›</a:t>
            </a:fld>
            <a:endParaRPr lang="en-US" altLang="zh-CN"/>
          </a:p>
        </p:txBody>
      </p:sp>
      <p:graphicFrame>
        <p:nvGraphicFramePr>
          <p:cNvPr id="1026"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1051" r:id="rId16" imgW="13003175" imgH="9752381" progId="">
                  <p:embed/>
                </p:oleObj>
              </mc:Choice>
              <mc:Fallback>
                <p:oleObj r:id="rId16" imgW="13003175" imgH="9752381" progId="">
                  <p:embed/>
                  <p:pic>
                    <p:nvPicPr>
                      <p:cNvPr id="0" name="Picture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950" y="26988"/>
                        <a:ext cx="9144000" cy="6831012"/>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0" fontAlgn="base" hangingPunct="0">
        <a:spcBef>
          <a:spcPct val="0"/>
        </a:spcBef>
        <a:spcAft>
          <a:spcPct val="0"/>
        </a:spcAft>
        <a:defRPr sz="4400">
          <a:solidFill>
            <a:schemeClr val="tx2"/>
          </a:solidFill>
          <a:latin typeface="Arial" charset="0"/>
          <a:ea typeface="宋体" pitchFamily="2" charset="-122"/>
        </a:defRPr>
      </a:lvl6pPr>
      <a:lvl7pPr marL="914400" algn="ctr" rtl="0" eaLnBrk="0" fontAlgn="base" hangingPunct="0">
        <a:spcBef>
          <a:spcPct val="0"/>
        </a:spcBef>
        <a:spcAft>
          <a:spcPct val="0"/>
        </a:spcAft>
        <a:defRPr sz="4400">
          <a:solidFill>
            <a:schemeClr val="tx2"/>
          </a:solidFill>
          <a:latin typeface="Arial" charset="0"/>
          <a:ea typeface="宋体" pitchFamily="2" charset="-122"/>
        </a:defRPr>
      </a:lvl7pPr>
      <a:lvl8pPr marL="1371600" algn="ctr" rtl="0" eaLnBrk="0" fontAlgn="base" hangingPunct="0">
        <a:spcBef>
          <a:spcPct val="0"/>
        </a:spcBef>
        <a:spcAft>
          <a:spcPct val="0"/>
        </a:spcAft>
        <a:defRPr sz="4400">
          <a:solidFill>
            <a:schemeClr val="tx2"/>
          </a:solidFill>
          <a:latin typeface="Arial" charset="0"/>
          <a:ea typeface="宋体" pitchFamily="2" charset="-122"/>
        </a:defRPr>
      </a:lvl8pPr>
      <a:lvl9pPr marL="1828800" algn="ctr" rtl="0" eaLnBrk="0" fontAlgn="base" hangingPunct="0">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grpSp>
        <p:nvGrpSpPr>
          <p:cNvPr id="2052" name="Group 2"/>
          <p:cNvGrpSpPr>
            <a:grpSpLocks/>
          </p:cNvGrpSpPr>
          <p:nvPr/>
        </p:nvGrpSpPr>
        <p:grpSpPr bwMode="auto">
          <a:xfrm>
            <a:off x="-6350" y="20638"/>
            <a:ext cx="9144000" cy="6858000"/>
            <a:chOff x="0" y="0"/>
            <a:chExt cx="5760" cy="4320"/>
          </a:xfrm>
        </p:grpSpPr>
        <p:sp>
          <p:nvSpPr>
            <p:cNvPr id="2074" name="Freeform 3"/>
            <p:cNvSpPr>
              <a:spLocks/>
            </p:cNvSpPr>
            <p:nvPr/>
          </p:nvSpPr>
          <p:spPr bwMode="hidden">
            <a:xfrm>
              <a:off x="0" y="3072"/>
              <a:ext cx="5760" cy="1248"/>
            </a:xfrm>
            <a:custGeom>
              <a:avLst/>
              <a:gdLst>
                <a:gd name="T0" fmla="*/ 6027 w 6027"/>
                <a:gd name="T1" fmla="*/ 2296 h 2296"/>
                <a:gd name="T2" fmla="*/ 0 w 6027"/>
                <a:gd name="T3" fmla="*/ 2296 h 2296"/>
                <a:gd name="T4" fmla="*/ 0 w 6027"/>
                <a:gd name="T5" fmla="*/ 0 h 2296"/>
                <a:gd name="T6" fmla="*/ 6027 w 6027"/>
                <a:gd name="T7" fmla="*/ 0 h 2296"/>
                <a:gd name="T8" fmla="*/ 6027 w 6027"/>
                <a:gd name="T9" fmla="*/ 2296 h 2296"/>
                <a:gd name="T10" fmla="*/ 6027 w 6027"/>
                <a:gd name="T11" fmla="*/ 2296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headEnd/>
              <a:tailEnd/>
            </a:ln>
          </p:spPr>
          <p:txBody>
            <a:bodyPr/>
            <a:lstStyle/>
            <a:p>
              <a:pPr>
                <a:defRPr/>
              </a:pPr>
              <a:endParaRPr lang="zh-CN" altLang="en-US"/>
            </a:p>
          </p:txBody>
        </p:sp>
        <p:sp>
          <p:nvSpPr>
            <p:cNvPr id="30" name="Freeform 4"/>
            <p:cNvSpPr>
              <a:spLocks/>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headEnd/>
              <a:tailEnd/>
            </a:ln>
          </p:spPr>
          <p:txBody>
            <a:bodyPr/>
            <a:lstStyle/>
            <a:p>
              <a:pPr eaLnBrk="0" hangingPunct="0">
                <a:defRPr/>
              </a:pPr>
              <a:endParaRPr lang="zh-CN" altLang="en-US"/>
            </a:p>
          </p:txBody>
        </p:sp>
      </p:grpSp>
      <p:sp>
        <p:nvSpPr>
          <p:cNvPr id="2051" name="Freeform 5"/>
          <p:cNvSpPr>
            <a:spLocks/>
          </p:cNvSpPr>
          <p:nvPr/>
        </p:nvSpPr>
        <p:spPr bwMode="hidden">
          <a:xfrm>
            <a:off x="6242050" y="6269038"/>
            <a:ext cx="2895600" cy="609600"/>
          </a:xfrm>
          <a:custGeom>
            <a:avLst/>
            <a:gdLst>
              <a:gd name="T0" fmla="*/ 5748 w 5748"/>
              <a:gd name="T1" fmla="*/ 246 h 246"/>
              <a:gd name="T2" fmla="*/ 0 w 5748"/>
              <a:gd name="T3" fmla="*/ 246 h 246"/>
              <a:gd name="T4" fmla="*/ 0 w 5748"/>
              <a:gd name="T5" fmla="*/ 0 h 246"/>
              <a:gd name="T6" fmla="*/ 5748 w 5748"/>
              <a:gd name="T7" fmla="*/ 0 h 246"/>
              <a:gd name="T8" fmla="*/ 5748 w 5748"/>
              <a:gd name="T9" fmla="*/ 246 h 246"/>
              <a:gd name="T10" fmla="*/ 5748 w 5748"/>
              <a:gd name="T11" fmla="*/ 2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headEnd/>
            <a:tailEnd/>
          </a:ln>
        </p:spPr>
        <p:txBody>
          <a:bodyPr/>
          <a:lstStyle/>
          <a:p>
            <a:pPr>
              <a:defRPr/>
            </a:pPr>
            <a:endParaRPr lang="zh-CN" altLang="en-US"/>
          </a:p>
        </p:txBody>
      </p:sp>
      <p:grpSp>
        <p:nvGrpSpPr>
          <p:cNvPr id="2054" name="Group 6"/>
          <p:cNvGrpSpPr>
            <a:grpSpLocks/>
          </p:cNvGrpSpPr>
          <p:nvPr/>
        </p:nvGrpSpPr>
        <p:grpSpPr bwMode="auto">
          <a:xfrm>
            <a:off x="-1588" y="6034088"/>
            <a:ext cx="7845426" cy="850900"/>
            <a:chOff x="0" y="3792"/>
            <a:chExt cx="4942" cy="536"/>
          </a:xfrm>
        </p:grpSpPr>
        <p:sp>
          <p:nvSpPr>
            <p:cNvPr id="33" name="Freeform 7"/>
            <p:cNvSpPr>
              <a:spLocks/>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headEnd/>
              <a:tailEnd/>
            </a:ln>
          </p:spPr>
          <p:txBody>
            <a:bodyPr/>
            <a:lstStyle/>
            <a:p>
              <a:pPr eaLnBrk="0" hangingPunct="0">
                <a:defRPr/>
              </a:pPr>
              <a:endParaRPr lang="zh-CN" altLang="en-US"/>
            </a:p>
          </p:txBody>
        </p:sp>
        <p:grpSp>
          <p:nvGrpSpPr>
            <p:cNvPr id="2068" name="Group 8"/>
            <p:cNvGrpSpPr>
              <a:grpSpLocks/>
            </p:cNvGrpSpPr>
            <p:nvPr userDrawn="1"/>
          </p:nvGrpSpPr>
          <p:grpSpPr bwMode="auto">
            <a:xfrm>
              <a:off x="2486" y="3792"/>
              <a:ext cx="2456" cy="536"/>
              <a:chOff x="2486" y="3792"/>
              <a:chExt cx="2456" cy="536"/>
            </a:xfrm>
          </p:grpSpPr>
          <p:sp>
            <p:nvSpPr>
              <p:cNvPr id="2069" name="Freeform 9"/>
              <p:cNvSpPr>
                <a:spLocks/>
              </p:cNvSpPr>
              <p:nvPr userDrawn="1"/>
            </p:nvSpPr>
            <p:spPr bwMode="ltGray">
              <a:xfrm>
                <a:off x="3948" y="3799"/>
                <a:ext cx="994" cy="529"/>
              </a:xfrm>
              <a:custGeom>
                <a:avLst/>
                <a:gdLst>
                  <a:gd name="T0" fmla="*/ 636 w 994"/>
                  <a:gd name="T1" fmla="*/ 373 h 529"/>
                  <a:gd name="T2" fmla="*/ 495 w 994"/>
                  <a:gd name="T3" fmla="*/ 370 h 529"/>
                  <a:gd name="T4" fmla="*/ 280 w 994"/>
                  <a:gd name="T5" fmla="*/ 249 h 529"/>
                  <a:gd name="T6" fmla="*/ 127 w 994"/>
                  <a:gd name="T7" fmla="*/ 66 h 529"/>
                  <a:gd name="T8" fmla="*/ 0 w 994"/>
                  <a:gd name="T9" fmla="*/ 0 h 529"/>
                  <a:gd name="T10" fmla="*/ 22 w 994"/>
                  <a:gd name="T11" fmla="*/ 26 h 529"/>
                  <a:gd name="T12" fmla="*/ 0 w 994"/>
                  <a:gd name="T13" fmla="*/ 65 h 529"/>
                  <a:gd name="T14" fmla="*/ 30 w 994"/>
                  <a:gd name="T15" fmla="*/ 119 h 529"/>
                  <a:gd name="T16" fmla="*/ 75 w 994"/>
                  <a:gd name="T17" fmla="*/ 243 h 529"/>
                  <a:gd name="T18" fmla="*/ 45 w 994"/>
                  <a:gd name="T19" fmla="*/ 422 h 529"/>
                  <a:gd name="T20" fmla="*/ 200 w 994"/>
                  <a:gd name="T21" fmla="*/ 329 h 529"/>
                  <a:gd name="T22" fmla="*/ 592 w 994"/>
                  <a:gd name="T23" fmla="*/ 527 h 529"/>
                  <a:gd name="T24" fmla="*/ 994 w 994"/>
                  <a:gd name="T25" fmla="*/ 529 h 529"/>
                  <a:gd name="T26" fmla="*/ 828 w 994"/>
                  <a:gd name="T27" fmla="*/ 473 h 529"/>
                  <a:gd name="T28" fmla="*/ 636 w 994"/>
                  <a:gd name="T29" fmla="*/ 373 h 5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headEnd/>
                <a:tailEnd/>
              </a:ln>
            </p:spPr>
            <p:txBody>
              <a:bodyPr/>
              <a:lstStyle/>
              <a:p>
                <a:pPr>
                  <a:defRPr/>
                </a:pPr>
                <a:endParaRPr lang="zh-CN" altLang="en-US"/>
              </a:p>
            </p:txBody>
          </p:sp>
          <p:sp>
            <p:nvSpPr>
              <p:cNvPr id="2070" name="Freeform 10"/>
              <p:cNvSpPr>
                <a:spLocks/>
              </p:cNvSpPr>
              <p:nvPr userDrawn="1"/>
            </p:nvSpPr>
            <p:spPr bwMode="ltGray">
              <a:xfrm>
                <a:off x="2677" y="3792"/>
                <a:ext cx="186" cy="395"/>
              </a:xfrm>
              <a:custGeom>
                <a:avLst/>
                <a:gdLst>
                  <a:gd name="T0" fmla="*/ 36 w 186"/>
                  <a:gd name="T1" fmla="*/ 0 h 353"/>
                  <a:gd name="T2" fmla="*/ 54 w 186"/>
                  <a:gd name="T3" fmla="*/ 18 h 353"/>
                  <a:gd name="T4" fmla="*/ 24 w 186"/>
                  <a:gd name="T5" fmla="*/ 30 h 353"/>
                  <a:gd name="T6" fmla="*/ 18 w 186"/>
                  <a:gd name="T7" fmla="*/ 66 h 353"/>
                  <a:gd name="T8" fmla="*/ 42 w 186"/>
                  <a:gd name="T9" fmla="*/ 114 h 353"/>
                  <a:gd name="T10" fmla="*/ 48 w 186"/>
                  <a:gd name="T11" fmla="*/ 162 h 353"/>
                  <a:gd name="T12" fmla="*/ 0 w 186"/>
                  <a:gd name="T13" fmla="*/ 353 h 353"/>
                  <a:gd name="T14" fmla="*/ 54 w 186"/>
                  <a:gd name="T15" fmla="*/ 233 h 353"/>
                  <a:gd name="T16" fmla="*/ 84 w 186"/>
                  <a:gd name="T17" fmla="*/ 216 h 353"/>
                  <a:gd name="T18" fmla="*/ 126 w 186"/>
                  <a:gd name="T19" fmla="*/ 126 h 353"/>
                  <a:gd name="T20" fmla="*/ 144 w 186"/>
                  <a:gd name="T21" fmla="*/ 120 h 353"/>
                  <a:gd name="T22" fmla="*/ 144 w 186"/>
                  <a:gd name="T23" fmla="*/ 90 h 353"/>
                  <a:gd name="T24" fmla="*/ 186 w 186"/>
                  <a:gd name="T25" fmla="*/ 66 h 353"/>
                  <a:gd name="T26" fmla="*/ 162 w 186"/>
                  <a:gd name="T27" fmla="*/ 60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headEnd/>
                <a:tailEnd/>
              </a:ln>
            </p:spPr>
            <p:txBody>
              <a:bodyPr/>
              <a:lstStyle/>
              <a:p>
                <a:pPr>
                  <a:defRPr/>
                </a:pPr>
                <a:endParaRPr lang="zh-CN" altLang="en-US"/>
              </a:p>
            </p:txBody>
          </p:sp>
          <p:sp>
            <p:nvSpPr>
              <p:cNvPr id="2071" name="Freeform 11"/>
              <p:cNvSpPr>
                <a:spLocks/>
              </p:cNvSpPr>
              <p:nvPr userDrawn="1"/>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headEnd/>
                <a:tailEnd/>
              </a:ln>
            </p:spPr>
            <p:txBody>
              <a:bodyPr/>
              <a:lstStyle/>
              <a:p>
                <a:pPr>
                  <a:defRPr/>
                </a:pPr>
                <a:endParaRPr lang="zh-CN" altLang="en-US"/>
              </a:p>
            </p:txBody>
          </p:sp>
          <p:sp>
            <p:nvSpPr>
              <p:cNvPr id="2072" name="Freeform 12"/>
              <p:cNvSpPr>
                <a:spLocks/>
              </p:cNvSpPr>
              <p:nvPr userDrawn="1"/>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6 h 66"/>
                  <a:gd name="T8" fmla="*/ 6 w 155"/>
                  <a:gd name="T9" fmla="*/ 18 h 66"/>
                  <a:gd name="T10" fmla="*/ 0 w 155"/>
                  <a:gd name="T11" fmla="*/ 24 h 66"/>
                  <a:gd name="T12" fmla="*/ 78 w 155"/>
                  <a:gd name="T13" fmla="*/ 60 h 66"/>
                  <a:gd name="T14" fmla="*/ 96 w 155"/>
                  <a:gd name="T15" fmla="*/ 42 h 66"/>
                  <a:gd name="T16" fmla="*/ 155 w 155"/>
                  <a:gd name="T17" fmla="*/ 66 h 66"/>
                  <a:gd name="T18" fmla="*/ 126 w 155"/>
                  <a:gd name="T19" fmla="*/ 24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headEnd/>
                <a:tailEnd/>
              </a:ln>
            </p:spPr>
            <p:txBody>
              <a:bodyPr/>
              <a:lstStyle/>
              <a:p>
                <a:pPr>
                  <a:defRPr/>
                </a:pPr>
                <a:endParaRPr lang="zh-CN" altLang="en-US"/>
              </a:p>
            </p:txBody>
          </p:sp>
          <p:sp>
            <p:nvSpPr>
              <p:cNvPr id="2073" name="Freeform 13"/>
              <p:cNvSpPr>
                <a:spLocks/>
              </p:cNvSpPr>
              <p:nvPr userDrawn="1"/>
            </p:nvSpPr>
            <p:spPr bwMode="ltGray">
              <a:xfrm>
                <a:off x="2486" y="3859"/>
                <a:ext cx="42" cy="81"/>
              </a:xfrm>
              <a:custGeom>
                <a:avLst/>
                <a:gdLst>
                  <a:gd name="T0" fmla="*/ 6 w 42"/>
                  <a:gd name="T1" fmla="*/ 36 h 72"/>
                  <a:gd name="T2" fmla="*/ 0 w 42"/>
                  <a:gd name="T3" fmla="*/ 18 h 72"/>
                  <a:gd name="T4" fmla="*/ 12 w 42"/>
                  <a:gd name="T5" fmla="*/ 6 h 72"/>
                  <a:gd name="T6" fmla="*/ 0 w 42"/>
                  <a:gd name="T7" fmla="*/ 6 h 72"/>
                  <a:gd name="T8" fmla="*/ 12 w 42"/>
                  <a:gd name="T9" fmla="*/ 6 h 72"/>
                  <a:gd name="T10" fmla="*/ 24 w 42"/>
                  <a:gd name="T11" fmla="*/ 6 h 72"/>
                  <a:gd name="T12" fmla="*/ 36 w 42"/>
                  <a:gd name="T13" fmla="*/ 6 h 72"/>
                  <a:gd name="T14" fmla="*/ 42 w 42"/>
                  <a:gd name="T15" fmla="*/ 0 h 72"/>
                  <a:gd name="T16" fmla="*/ 30 w 42"/>
                  <a:gd name="T17" fmla="*/ 18 h 72"/>
                  <a:gd name="T18" fmla="*/ 42 w 42"/>
                  <a:gd name="T19" fmla="*/ 48 h 72"/>
                  <a:gd name="T20" fmla="*/ 12 w 42"/>
                  <a:gd name="T21" fmla="*/ 72 h 72"/>
                  <a:gd name="T22" fmla="*/ 6 w 42"/>
                  <a:gd name="T23" fmla="*/ 36 h 72"/>
                  <a:gd name="T24" fmla="*/ 6 w 42"/>
                  <a:gd name="T25" fmla="*/ 36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headEnd/>
                <a:tailEnd/>
              </a:ln>
            </p:spPr>
            <p:txBody>
              <a:bodyPr/>
              <a:lstStyle/>
              <a:p>
                <a:pPr>
                  <a:defRPr/>
                </a:pPr>
                <a:endParaRPr lang="zh-CN" altLang="en-US"/>
              </a:p>
            </p:txBody>
          </p:sp>
        </p:grpSp>
        <p:sp>
          <p:nvSpPr>
            <p:cNvPr id="35" name="Freeform 14"/>
            <p:cNvSpPr>
              <a:spLocks/>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headEnd/>
              <a:tailEnd/>
            </a:ln>
          </p:spPr>
          <p:txBody>
            <a:bodyPr/>
            <a:lstStyle/>
            <a:p>
              <a:pPr eaLnBrk="0" hangingPunct="0">
                <a:defRPr/>
              </a:pPr>
              <a:endParaRPr lang="zh-CN" altLang="en-US"/>
            </a:p>
          </p:txBody>
        </p:sp>
      </p:grpSp>
      <p:grpSp>
        <p:nvGrpSpPr>
          <p:cNvPr id="2055" name="Group 15"/>
          <p:cNvGrpSpPr>
            <a:grpSpLocks/>
          </p:cNvGrpSpPr>
          <p:nvPr/>
        </p:nvGrpSpPr>
        <p:grpSpPr bwMode="auto">
          <a:xfrm>
            <a:off x="627063" y="6021388"/>
            <a:ext cx="5684837" cy="849312"/>
            <a:chOff x="395" y="3793"/>
            <a:chExt cx="3581" cy="535"/>
          </a:xfrm>
        </p:grpSpPr>
        <p:sp>
          <p:nvSpPr>
            <p:cNvPr id="2060" name="Freeform 16"/>
            <p:cNvSpPr>
              <a:spLocks/>
            </p:cNvSpPr>
            <p:nvPr userDrawn="1"/>
          </p:nvSpPr>
          <p:spPr bwMode="auto">
            <a:xfrm>
              <a:off x="1196" y="3793"/>
              <a:ext cx="365" cy="291"/>
            </a:xfrm>
            <a:custGeom>
              <a:avLst/>
              <a:gdLst>
                <a:gd name="T0" fmla="*/ 24 w 365"/>
                <a:gd name="T1" fmla="*/ 24 h 287"/>
                <a:gd name="T2" fmla="*/ 0 w 365"/>
                <a:gd name="T3" fmla="*/ 60 h 287"/>
                <a:gd name="T4" fmla="*/ 66 w 365"/>
                <a:gd name="T5" fmla="*/ 108 h 287"/>
                <a:gd name="T6" fmla="*/ 143 w 365"/>
                <a:gd name="T7" fmla="*/ 180 h 287"/>
                <a:gd name="T8" fmla="*/ 191 w 365"/>
                <a:gd name="T9" fmla="*/ 168 h 287"/>
                <a:gd name="T10" fmla="*/ 341 w 365"/>
                <a:gd name="T11" fmla="*/ 287 h 287"/>
                <a:gd name="T12" fmla="*/ 305 w 365"/>
                <a:gd name="T13" fmla="*/ 174 h 287"/>
                <a:gd name="T14" fmla="*/ 365 w 365"/>
                <a:gd name="T15" fmla="*/ 132 h 287"/>
                <a:gd name="T16" fmla="*/ 359 w 365"/>
                <a:gd name="T17" fmla="*/ 126 h 287"/>
                <a:gd name="T18" fmla="*/ 335 w 365"/>
                <a:gd name="T19" fmla="*/ 114 h 287"/>
                <a:gd name="T20" fmla="*/ 299 w 365"/>
                <a:gd name="T21" fmla="*/ 90 h 287"/>
                <a:gd name="T22" fmla="*/ 257 w 365"/>
                <a:gd name="T23" fmla="*/ 72 h 287"/>
                <a:gd name="T24" fmla="*/ 215 w 365"/>
                <a:gd name="T25" fmla="*/ 54 h 287"/>
                <a:gd name="T26" fmla="*/ 173 w 365"/>
                <a:gd name="T27" fmla="*/ 36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headEnd/>
              <a:tailEnd/>
            </a:ln>
          </p:spPr>
          <p:txBody>
            <a:bodyPr/>
            <a:lstStyle/>
            <a:p>
              <a:pPr>
                <a:defRPr/>
              </a:pPr>
              <a:endParaRPr lang="zh-CN" altLang="en-US"/>
            </a:p>
          </p:txBody>
        </p:sp>
        <p:sp>
          <p:nvSpPr>
            <p:cNvPr id="2061" name="Freeform 17"/>
            <p:cNvSpPr>
              <a:spLocks/>
            </p:cNvSpPr>
            <p:nvPr userDrawn="1"/>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headEnd/>
              <a:tailEnd/>
            </a:ln>
          </p:spPr>
          <p:txBody>
            <a:bodyPr/>
            <a:lstStyle/>
            <a:p>
              <a:pPr>
                <a:defRPr/>
              </a:pPr>
              <a:endParaRPr lang="zh-CN" altLang="en-US"/>
            </a:p>
          </p:txBody>
        </p:sp>
        <p:sp>
          <p:nvSpPr>
            <p:cNvPr id="2062" name="Freeform 18"/>
            <p:cNvSpPr>
              <a:spLocks/>
            </p:cNvSpPr>
            <p:nvPr userDrawn="1"/>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0 h 60"/>
                <a:gd name="T16" fmla="*/ 65 w 71"/>
                <a:gd name="T17" fmla="*/ 42 h 60"/>
                <a:gd name="T18" fmla="*/ 71 w 71"/>
                <a:gd name="T19" fmla="*/ 54 h 60"/>
                <a:gd name="T20" fmla="*/ 71 w 71"/>
                <a:gd name="T21" fmla="*/ 60 h 60"/>
                <a:gd name="T22" fmla="*/ 59 w 71"/>
                <a:gd name="T23" fmla="*/ 54 h 60"/>
                <a:gd name="T24" fmla="*/ 47 w 71"/>
                <a:gd name="T25" fmla="*/ 42 h 60"/>
                <a:gd name="T26" fmla="*/ 23 w 71"/>
                <a:gd name="T27" fmla="*/ 30 h 60"/>
                <a:gd name="T28" fmla="*/ 23 w 71"/>
                <a:gd name="T29" fmla="*/ 36 h 60"/>
                <a:gd name="T30" fmla="*/ 18 w 71"/>
                <a:gd name="T31" fmla="*/ 42 h 60"/>
                <a:gd name="T32" fmla="*/ 12 w 71"/>
                <a:gd name="T33" fmla="*/ 48 h 60"/>
                <a:gd name="T34" fmla="*/ 6 w 71"/>
                <a:gd name="T35" fmla="*/ 48 h 60"/>
                <a:gd name="T36" fmla="*/ 6 w 71"/>
                <a:gd name="T37" fmla="*/ 48 h 60"/>
                <a:gd name="T38" fmla="*/ 6 w 71"/>
                <a:gd name="T39" fmla="*/ 36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headEnd/>
              <a:tailEnd/>
            </a:ln>
          </p:spPr>
          <p:txBody>
            <a:bodyPr/>
            <a:lstStyle/>
            <a:p>
              <a:pPr>
                <a:defRPr/>
              </a:pPr>
              <a:endParaRPr lang="zh-CN" altLang="en-US"/>
            </a:p>
          </p:txBody>
        </p:sp>
        <p:sp>
          <p:nvSpPr>
            <p:cNvPr id="2063" name="Freeform 19"/>
            <p:cNvSpPr>
              <a:spLocks/>
            </p:cNvSpPr>
            <p:nvPr userDrawn="1"/>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4 h 162"/>
                <a:gd name="T10" fmla="*/ 96 w 161"/>
                <a:gd name="T11" fmla="*/ 60 h 162"/>
                <a:gd name="T12" fmla="*/ 102 w 161"/>
                <a:gd name="T13" fmla="*/ 72 h 162"/>
                <a:gd name="T14" fmla="*/ 108 w 161"/>
                <a:gd name="T15" fmla="*/ 84 h 162"/>
                <a:gd name="T16" fmla="*/ 120 w 161"/>
                <a:gd name="T17" fmla="*/ 96 h 162"/>
                <a:gd name="T18" fmla="*/ 143 w 161"/>
                <a:gd name="T19" fmla="*/ 114 h 162"/>
                <a:gd name="T20" fmla="*/ 155 w 161"/>
                <a:gd name="T21" fmla="*/ 138 h 162"/>
                <a:gd name="T22" fmla="*/ 161 w 161"/>
                <a:gd name="T23" fmla="*/ 156 h 162"/>
                <a:gd name="T24" fmla="*/ 161 w 161"/>
                <a:gd name="T25" fmla="*/ 162 h 162"/>
                <a:gd name="T26" fmla="*/ 96 w 161"/>
                <a:gd name="T27" fmla="*/ 102 h 162"/>
                <a:gd name="T28" fmla="*/ 30 w 161"/>
                <a:gd name="T29" fmla="*/ 54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headEnd/>
              <a:tailEnd/>
            </a:ln>
          </p:spPr>
          <p:txBody>
            <a:bodyPr/>
            <a:lstStyle/>
            <a:p>
              <a:pPr>
                <a:defRPr/>
              </a:pPr>
              <a:endParaRPr lang="zh-CN" altLang="en-US"/>
            </a:p>
          </p:txBody>
        </p:sp>
        <p:sp>
          <p:nvSpPr>
            <p:cNvPr id="2064" name="Freeform 20"/>
            <p:cNvSpPr>
              <a:spLocks/>
            </p:cNvSpPr>
            <p:nvPr userDrawn="1"/>
          </p:nvSpPr>
          <p:spPr bwMode="auto">
            <a:xfrm>
              <a:off x="706" y="3854"/>
              <a:ext cx="59" cy="61"/>
            </a:xfrm>
            <a:custGeom>
              <a:avLst/>
              <a:gdLst>
                <a:gd name="T0" fmla="*/ 59 w 59"/>
                <a:gd name="T1" fmla="*/ 6 h 60"/>
                <a:gd name="T2" fmla="*/ 41 w 59"/>
                <a:gd name="T3" fmla="*/ 30 h 60"/>
                <a:gd name="T4" fmla="*/ 41 w 59"/>
                <a:gd name="T5" fmla="*/ 36 h 60"/>
                <a:gd name="T6" fmla="*/ 47 w 59"/>
                <a:gd name="T7" fmla="*/ 42 h 60"/>
                <a:gd name="T8" fmla="*/ 53 w 59"/>
                <a:gd name="T9" fmla="*/ 54 h 60"/>
                <a:gd name="T10" fmla="*/ 53 w 59"/>
                <a:gd name="T11" fmla="*/ 60 h 60"/>
                <a:gd name="T12" fmla="*/ 47 w 59"/>
                <a:gd name="T13" fmla="*/ 54 h 60"/>
                <a:gd name="T14" fmla="*/ 35 w 59"/>
                <a:gd name="T15" fmla="*/ 48 h 60"/>
                <a:gd name="T16" fmla="*/ 23 w 59"/>
                <a:gd name="T17" fmla="*/ 36 h 60"/>
                <a:gd name="T18" fmla="*/ 17 w 59"/>
                <a:gd name="T19" fmla="*/ 30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headEnd/>
              <a:tailEnd/>
            </a:ln>
          </p:spPr>
          <p:txBody>
            <a:bodyPr/>
            <a:lstStyle/>
            <a:p>
              <a:pPr>
                <a:defRPr/>
              </a:pPr>
              <a:endParaRPr lang="zh-CN" altLang="en-US"/>
            </a:p>
          </p:txBody>
        </p:sp>
        <p:sp>
          <p:nvSpPr>
            <p:cNvPr id="2065" name="Freeform 21"/>
            <p:cNvSpPr>
              <a:spLocks/>
            </p:cNvSpPr>
            <p:nvPr userDrawn="1"/>
          </p:nvSpPr>
          <p:spPr bwMode="auto">
            <a:xfrm>
              <a:off x="395" y="3811"/>
              <a:ext cx="245" cy="207"/>
            </a:xfrm>
            <a:custGeom>
              <a:avLst/>
              <a:gdLst>
                <a:gd name="T0" fmla="*/ 233 w 245"/>
                <a:gd name="T1" fmla="*/ 36 h 204"/>
                <a:gd name="T2" fmla="*/ 245 w 245"/>
                <a:gd name="T3" fmla="*/ 42 h 204"/>
                <a:gd name="T4" fmla="*/ 209 w 245"/>
                <a:gd name="T5" fmla="*/ 84 h 204"/>
                <a:gd name="T6" fmla="*/ 143 w 245"/>
                <a:gd name="T7" fmla="*/ 132 h 204"/>
                <a:gd name="T8" fmla="*/ 167 w 245"/>
                <a:gd name="T9" fmla="*/ 156 h 204"/>
                <a:gd name="T10" fmla="*/ 179 w 245"/>
                <a:gd name="T11" fmla="*/ 204 h 204"/>
                <a:gd name="T12" fmla="*/ 77 w 245"/>
                <a:gd name="T13" fmla="*/ 132 h 204"/>
                <a:gd name="T14" fmla="*/ 47 w 245"/>
                <a:gd name="T15" fmla="*/ 84 h 204"/>
                <a:gd name="T16" fmla="*/ 89 w 245"/>
                <a:gd name="T17" fmla="*/ 66 h 204"/>
                <a:gd name="T18" fmla="*/ 59 w 245"/>
                <a:gd name="T19" fmla="*/ 36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36 h 204"/>
                <a:gd name="T50" fmla="*/ 233 w 245"/>
                <a:gd name="T51" fmla="*/ 36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headEnd/>
              <a:tailEnd/>
            </a:ln>
          </p:spPr>
          <p:txBody>
            <a:bodyPr/>
            <a:lstStyle/>
            <a:p>
              <a:pPr>
                <a:defRPr/>
              </a:pPr>
              <a:endParaRPr lang="zh-CN" altLang="en-US"/>
            </a:p>
          </p:txBody>
        </p:sp>
      </p:grpSp>
      <p:sp>
        <p:nvSpPr>
          <p:cNvPr id="2056" name="Rectangle 22"/>
          <p:cNvSpPr>
            <a:spLocks noGrp="1" noChangeArrowheads="1"/>
          </p:cNvSpPr>
          <p:nvPr>
            <p:ph type="title"/>
          </p:nvPr>
        </p:nvSpPr>
        <p:spPr bwMode="auto">
          <a:xfrm>
            <a:off x="4572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23"/>
          <p:cNvSpPr>
            <a:spLocks noGrp="1" noChangeArrowheads="1"/>
          </p:cNvSpPr>
          <p:nvPr>
            <p:ph type="body" idx="1"/>
          </p:nvPr>
        </p:nvSpPr>
        <p:spPr bwMode="auto">
          <a:xfrm>
            <a:off x="457200" y="1600200"/>
            <a:ext cx="82296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9" name="Rectangle 24"/>
          <p:cNvSpPr>
            <a:spLocks noGrp="1" noChangeArrowheads="1"/>
          </p:cNvSpPr>
          <p:nvPr>
            <p:ph type="dt" sz="quarter" idx="2"/>
          </p:nvPr>
        </p:nvSpPr>
        <p:spPr bwMode="auto">
          <a:xfrm>
            <a:off x="457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chemeClr val="tx1"/>
                </a:solidFill>
                <a:effectLst>
                  <a:outerShdw blurRad="38100" dist="38100" dir="2700000" algn="tl">
                    <a:srgbClr val="000000"/>
                  </a:outerShdw>
                </a:effectLst>
              </a:defRPr>
            </a:lvl1pPr>
          </a:lstStyle>
          <a:p>
            <a:pPr>
              <a:defRPr/>
            </a:pPr>
            <a:endParaRPr lang="en-US" altLang="zh-CN"/>
          </a:p>
        </p:txBody>
      </p:sp>
      <p:sp>
        <p:nvSpPr>
          <p:cNvPr id="50" name="Rectangle 25"/>
          <p:cNvSpPr>
            <a:spLocks noGrp="1" noChangeArrowheads="1"/>
          </p:cNvSpPr>
          <p:nvPr>
            <p:ph type="sldNum" sz="quarter" idx="4"/>
          </p:nvPr>
        </p:nvSpPr>
        <p:spPr bwMode="auto">
          <a:xfrm>
            <a:off x="6553200" y="6248400"/>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defRPr sz="1200">
                <a:solidFill>
                  <a:schemeClr val="tx1"/>
                </a:solidFill>
                <a:effectLst>
                  <a:outerShdw blurRad="38100" dist="38100" dir="2700000" algn="tl">
                    <a:srgbClr val="000000"/>
                  </a:outerShdw>
                </a:effectLst>
              </a:defRPr>
            </a:lvl1pPr>
          </a:lstStyle>
          <a:p>
            <a:pPr>
              <a:defRPr/>
            </a:pPr>
            <a:fld id="{12BFDA90-72B9-42F7-9282-D56F62874C7E}" type="slidenum">
              <a:rPr lang="en-US" altLang="zh-CN"/>
              <a:pPr>
                <a:defRPr/>
              </a:pPr>
              <a:t>‹#›</a:t>
            </a:fld>
            <a:endParaRPr lang="en-US" altLang="zh-CN"/>
          </a:p>
        </p:txBody>
      </p:sp>
      <p:sp>
        <p:nvSpPr>
          <p:cNvPr id="51" name="Rectangle 26"/>
          <p:cNvSpPr>
            <a:spLocks noGrp="1" noChangeArrowheads="1"/>
          </p:cNvSpPr>
          <p:nvPr>
            <p:ph type="ftr" sz="quarter" idx="3"/>
          </p:nvPr>
        </p:nvSpPr>
        <p:spPr bwMode="auto">
          <a:xfrm>
            <a:off x="3124200" y="6248400"/>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a:defRPr sz="1200">
                <a:solidFill>
                  <a:schemeClr val="tx1"/>
                </a:solidFill>
                <a:effectLst>
                  <a:outerShdw blurRad="38100" dist="38100" dir="2700000" algn="tl">
                    <a:srgbClr val="000000"/>
                  </a:outerShdw>
                </a:effectLst>
              </a:defRPr>
            </a:lvl1pPr>
          </a:lstStyle>
          <a:p>
            <a:pPr>
              <a:defRPr/>
            </a:pPr>
            <a:endParaRPr lang="en-US" altLang="zh-CN"/>
          </a:p>
        </p:txBody>
      </p:sp>
      <p:graphicFrame>
        <p:nvGraphicFramePr>
          <p:cNvPr id="2050" name="Object 27"/>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2075" r:id="rId15" imgW="13003175" imgH="9752381" progId="">
                  <p:embed/>
                </p:oleObj>
              </mc:Choice>
              <mc:Fallback>
                <p:oleObj r:id="rId15" imgW="13003175" imgH="9752381" progId="">
                  <p:embed/>
                  <p:pic>
                    <p:nvPicPr>
                      <p:cNvPr id="0"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rgbClr val="3399FF"/>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463416"/>
                              </a:outerShdw>
                            </a:effectLst>
                          </a14:hiddenEffects>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eaLnBrk="0" fontAlgn="base" hangingPunct="0">
        <a:spcBef>
          <a:spcPct val="0"/>
        </a:spcBef>
        <a:spcAft>
          <a:spcPct val="0"/>
        </a:spcAft>
        <a:defRPr sz="4400">
          <a:solidFill>
            <a:schemeClr val="tx2"/>
          </a:solidFill>
          <a:latin typeface="Arial" charset="0"/>
          <a:ea typeface="宋体" pitchFamily="2" charset="-122"/>
        </a:defRPr>
      </a:lvl6pPr>
      <a:lvl7pPr marL="914400" algn="ctr" rtl="0" eaLnBrk="0" fontAlgn="base" hangingPunct="0">
        <a:spcBef>
          <a:spcPct val="0"/>
        </a:spcBef>
        <a:spcAft>
          <a:spcPct val="0"/>
        </a:spcAft>
        <a:defRPr sz="4400">
          <a:solidFill>
            <a:schemeClr val="tx2"/>
          </a:solidFill>
          <a:latin typeface="Arial" charset="0"/>
          <a:ea typeface="宋体" pitchFamily="2" charset="-122"/>
        </a:defRPr>
      </a:lvl7pPr>
      <a:lvl8pPr marL="1371600" algn="ctr" rtl="0" eaLnBrk="0" fontAlgn="base" hangingPunct="0">
        <a:spcBef>
          <a:spcPct val="0"/>
        </a:spcBef>
        <a:spcAft>
          <a:spcPct val="0"/>
        </a:spcAft>
        <a:defRPr sz="4400">
          <a:solidFill>
            <a:schemeClr val="tx2"/>
          </a:solidFill>
          <a:latin typeface="Arial" charset="0"/>
          <a:ea typeface="宋体" pitchFamily="2" charset="-122"/>
        </a:defRPr>
      </a:lvl8pPr>
      <a:lvl9pPr marL="1828800" algn="ctr" rtl="0" eaLnBrk="0" fontAlgn="base" hangingPunct="0">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11" Type="http://schemas.openxmlformats.org/officeDocument/2006/relationships/image" Target="../media/image16.emf"/><Relationship Id="rId5" Type="http://schemas.openxmlformats.org/officeDocument/2006/relationships/oleObject" Target="../embeddings/oleObject4.bin"/><Relationship Id="rId10" Type="http://schemas.openxmlformats.org/officeDocument/2006/relationships/oleObject" Target="../embeddings/oleObject8.bin"/><Relationship Id="rId4" Type="http://schemas.openxmlformats.org/officeDocument/2006/relationships/image" Target="../media/image14.wmf"/><Relationship Id="rId9"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43000" y="152400"/>
            <a:ext cx="7772400" cy="1006475"/>
          </a:xfrm>
          <a:noFill/>
        </p:spPr>
        <p:txBody>
          <a:bodyPr/>
          <a:lstStyle/>
          <a:p>
            <a:r>
              <a:rPr lang="zh-CN" altLang="en-US" smtClean="0">
                <a:solidFill>
                  <a:srgbClr val="FFFF00"/>
                </a:solidFill>
                <a:latin typeface="黑体" pitchFamily="49" charset="-122"/>
                <a:ea typeface="黑体" pitchFamily="49" charset="-122"/>
              </a:rPr>
              <a:t>遗 传 学 </a:t>
            </a:r>
            <a:r>
              <a:rPr lang="en-US" altLang="zh-CN" smtClean="0">
                <a:solidFill>
                  <a:srgbClr val="FFFF00"/>
                </a:solidFill>
                <a:latin typeface="黑体" pitchFamily="49" charset="-122"/>
                <a:ea typeface="黑体" pitchFamily="49" charset="-122"/>
              </a:rPr>
              <a:t>(</a:t>
            </a:r>
            <a:r>
              <a:rPr lang="zh-CN" altLang="en-US" smtClean="0">
                <a:solidFill>
                  <a:srgbClr val="FFFF00"/>
                </a:solidFill>
                <a:latin typeface="黑体" pitchFamily="49" charset="-122"/>
                <a:ea typeface="黑体" pitchFamily="49" charset="-122"/>
              </a:rPr>
              <a:t>第</a:t>
            </a:r>
            <a:r>
              <a:rPr lang="en-US" altLang="zh-CN" smtClean="0">
                <a:solidFill>
                  <a:srgbClr val="FFFF00"/>
                </a:solidFill>
                <a:latin typeface="黑体" pitchFamily="49" charset="-122"/>
                <a:ea typeface="黑体" pitchFamily="49" charset="-122"/>
              </a:rPr>
              <a:t>3</a:t>
            </a:r>
            <a:r>
              <a:rPr lang="zh-CN" altLang="en-US" smtClean="0">
                <a:solidFill>
                  <a:srgbClr val="FFFF00"/>
                </a:solidFill>
                <a:latin typeface="黑体" pitchFamily="49" charset="-122"/>
                <a:ea typeface="黑体" pitchFamily="49" charset="-122"/>
              </a:rPr>
              <a:t>版</a:t>
            </a:r>
            <a:r>
              <a:rPr lang="en-US" altLang="zh-CN" smtClean="0">
                <a:solidFill>
                  <a:srgbClr val="FFFF00"/>
                </a:solidFill>
                <a:latin typeface="黑体" pitchFamily="49" charset="-122"/>
                <a:ea typeface="黑体" pitchFamily="49" charset="-122"/>
              </a:rPr>
              <a:t>)</a:t>
            </a:r>
            <a:endParaRPr lang="zh-CN" altLang="en-US" smtClean="0">
              <a:solidFill>
                <a:srgbClr val="FFFF00"/>
              </a:solidFill>
              <a:latin typeface="黑体" pitchFamily="49" charset="-122"/>
              <a:ea typeface="黑体" pitchFamily="49" charset="-122"/>
            </a:endParaRPr>
          </a:p>
        </p:txBody>
      </p:sp>
      <p:sp>
        <p:nvSpPr>
          <p:cNvPr id="3075" name="Rectangle 3"/>
          <p:cNvSpPr>
            <a:spLocks noGrp="1" noChangeArrowheads="1"/>
          </p:cNvSpPr>
          <p:nvPr>
            <p:ph type="body" idx="1"/>
          </p:nvPr>
        </p:nvSpPr>
        <p:spPr>
          <a:xfrm>
            <a:off x="1143000" y="1371600"/>
            <a:ext cx="7772400" cy="4114800"/>
          </a:xfrm>
        </p:spPr>
        <p:txBody>
          <a:bodyPr/>
          <a:lstStyle/>
          <a:p>
            <a:pPr>
              <a:lnSpc>
                <a:spcPct val="130000"/>
              </a:lnSpc>
              <a:buFontTx/>
              <a:buNone/>
              <a:defRPr/>
            </a:pPr>
            <a:r>
              <a:rPr lang="zh-CN" altLang="en-US" sz="4000" dirty="0" smtClean="0">
                <a:solidFill>
                  <a:srgbClr val="FFFF00"/>
                </a:solidFill>
                <a:latin typeface="黑体" panose="02010609060101010101" pitchFamily="49" charset="-122"/>
                <a:ea typeface="黑体" panose="02010609060101010101" pitchFamily="49" charset="-122"/>
              </a:rPr>
              <a:t>第</a:t>
            </a:r>
            <a:r>
              <a:rPr lang="en-US" altLang="zh-CN" sz="4000" dirty="0" smtClean="0">
                <a:solidFill>
                  <a:srgbClr val="FFFF00"/>
                </a:solidFill>
                <a:latin typeface="黑体" panose="02010609060101010101" pitchFamily="49" charset="-122"/>
                <a:ea typeface="黑体" panose="02010609060101010101" pitchFamily="49" charset="-122"/>
              </a:rPr>
              <a:t>3</a:t>
            </a:r>
            <a:r>
              <a:rPr lang="zh-CN" altLang="en-US" sz="4000" dirty="0" smtClean="0">
                <a:solidFill>
                  <a:srgbClr val="FFFF00"/>
                </a:solidFill>
                <a:latin typeface="黑体" panose="02010609060101010101" pitchFamily="49" charset="-122"/>
                <a:ea typeface="黑体" panose="02010609060101010101" pitchFamily="49" charset="-122"/>
              </a:rPr>
              <a:t>章  孟德尔式</a:t>
            </a:r>
            <a:r>
              <a:rPr lang="zh-CN" altLang="en-US" sz="4000" dirty="0">
                <a:solidFill>
                  <a:srgbClr val="FFFF00"/>
                </a:solidFill>
                <a:latin typeface="黑体" panose="02010609060101010101" pitchFamily="49" charset="-122"/>
                <a:ea typeface="黑体" panose="02010609060101010101" pitchFamily="49" charset="-122"/>
              </a:rPr>
              <a:t>遗传分析 </a:t>
            </a:r>
            <a:endParaRPr lang="en-US" altLang="zh-CN" sz="4000" dirty="0" smtClean="0">
              <a:solidFill>
                <a:srgbClr val="FFFF00"/>
              </a:solidFill>
              <a:latin typeface="黑体" panose="02010609060101010101" pitchFamily="49" charset="-122"/>
              <a:ea typeface="黑体" panose="02010609060101010101" pitchFamily="49" charset="-122"/>
            </a:endParaRPr>
          </a:p>
          <a:p>
            <a:pPr indent="919163">
              <a:lnSpc>
                <a:spcPct val="150000"/>
              </a:lnSpc>
              <a:spcBef>
                <a:spcPts val="0"/>
              </a:spcBef>
              <a:buFontTx/>
              <a:buNone/>
              <a:defRPr/>
            </a:pPr>
            <a:r>
              <a:rPr lang="en-US" altLang="zh-CN" sz="2800" dirty="0" smtClean="0">
                <a:latin typeface="黑体" panose="02010609060101010101" pitchFamily="49" charset="-122"/>
                <a:ea typeface="黑体" panose="02010609060101010101" pitchFamily="49" charset="-122"/>
              </a:rPr>
              <a:t>1 </a:t>
            </a:r>
            <a:r>
              <a:rPr lang="zh-CN" altLang="en-US" sz="2800" dirty="0" smtClean="0">
                <a:latin typeface="黑体" panose="02010609060101010101" pitchFamily="49" charset="-122"/>
                <a:ea typeface="黑体" panose="02010609060101010101" pitchFamily="49" charset="-122"/>
              </a:rPr>
              <a:t>分离定律</a:t>
            </a:r>
            <a:endParaRPr lang="zh-CN" altLang="en-US" sz="2800" dirty="0">
              <a:latin typeface="黑体" panose="02010609060101010101" pitchFamily="49" charset="-122"/>
              <a:ea typeface="黑体" panose="02010609060101010101" pitchFamily="49" charset="-122"/>
            </a:endParaRPr>
          </a:p>
          <a:p>
            <a:pPr indent="919163">
              <a:lnSpc>
                <a:spcPct val="150000"/>
              </a:lnSpc>
              <a:spcBef>
                <a:spcPts val="0"/>
              </a:spcBef>
              <a:buFontTx/>
              <a:buNone/>
              <a:defRPr/>
            </a:pPr>
            <a:r>
              <a:rPr lang="en-US" altLang="zh-CN" sz="2800" dirty="0" smtClean="0">
                <a:latin typeface="黑体" panose="02010609060101010101" pitchFamily="49" charset="-122"/>
                <a:ea typeface="黑体" panose="02010609060101010101" pitchFamily="49" charset="-122"/>
              </a:rPr>
              <a:t>2 </a:t>
            </a:r>
            <a:r>
              <a:rPr lang="zh-CN" altLang="en-US" sz="2800" dirty="0" smtClean="0">
                <a:latin typeface="黑体" panose="02010609060101010101" pitchFamily="49" charset="-122"/>
                <a:ea typeface="黑体" panose="02010609060101010101" pitchFamily="49" charset="-122"/>
              </a:rPr>
              <a:t>自由组合</a:t>
            </a:r>
            <a:r>
              <a:rPr lang="zh-CN" altLang="en-US" sz="2800" dirty="0">
                <a:latin typeface="黑体" panose="02010609060101010101" pitchFamily="49" charset="-122"/>
                <a:ea typeface="黑体" panose="02010609060101010101" pitchFamily="49" charset="-122"/>
              </a:rPr>
              <a:t>定律</a:t>
            </a:r>
          </a:p>
          <a:p>
            <a:pPr indent="919163">
              <a:lnSpc>
                <a:spcPct val="150000"/>
              </a:lnSpc>
              <a:spcBef>
                <a:spcPts val="0"/>
              </a:spcBef>
              <a:buFontTx/>
              <a:buNone/>
              <a:defRPr/>
            </a:pPr>
            <a:r>
              <a:rPr lang="en-US" altLang="zh-CN" sz="2800" dirty="0" smtClean="0">
                <a:latin typeface="黑体" panose="02010609060101010101" pitchFamily="49" charset="-122"/>
                <a:ea typeface="黑体" panose="02010609060101010101" pitchFamily="49" charset="-122"/>
              </a:rPr>
              <a:t>3 </a:t>
            </a:r>
            <a:r>
              <a:rPr lang="zh-CN" altLang="en-US" sz="2800" dirty="0" smtClean="0">
                <a:latin typeface="黑体" panose="02010609060101010101" pitchFamily="49" charset="-122"/>
                <a:ea typeface="黑体" panose="02010609060101010101" pitchFamily="49" charset="-122"/>
              </a:rPr>
              <a:t>遗传学</a:t>
            </a:r>
            <a:r>
              <a:rPr lang="zh-CN" altLang="en-US" sz="2800" dirty="0">
                <a:latin typeface="黑体" panose="02010609060101010101" pitchFamily="49" charset="-122"/>
                <a:ea typeface="黑体" panose="02010609060101010101" pitchFamily="49" charset="-122"/>
              </a:rPr>
              <a:t>数据的</a:t>
            </a:r>
            <a:r>
              <a:rPr lang="en-US" altLang="zh-CN" sz="2800" i="1" dirty="0">
                <a:latin typeface="黑体" panose="02010609060101010101" pitchFamily="49" charset="-122"/>
                <a:ea typeface="黑体" panose="02010609060101010101" pitchFamily="49" charset="-122"/>
              </a:rPr>
              <a:t>χ</a:t>
            </a:r>
            <a:r>
              <a:rPr lang="en-US" altLang="zh-CN" sz="2800" baseline="300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分析</a:t>
            </a:r>
          </a:p>
          <a:p>
            <a:pPr indent="919163">
              <a:lnSpc>
                <a:spcPct val="150000"/>
              </a:lnSpc>
              <a:spcBef>
                <a:spcPts val="0"/>
              </a:spcBef>
              <a:buFontTx/>
              <a:buNone/>
              <a:defRPr/>
            </a:pPr>
            <a:r>
              <a:rPr lang="en-US" altLang="zh-CN" sz="2800" dirty="0" smtClean="0">
                <a:latin typeface="黑体" panose="02010609060101010101" pitchFamily="49" charset="-122"/>
                <a:ea typeface="黑体" panose="02010609060101010101" pitchFamily="49" charset="-122"/>
              </a:rPr>
              <a:t>4 </a:t>
            </a:r>
            <a:r>
              <a:rPr lang="zh-CN" altLang="en-US" sz="2800" dirty="0" smtClean="0">
                <a:latin typeface="黑体" panose="02010609060101010101" pitchFamily="49" charset="-122"/>
                <a:ea typeface="黑体" panose="02010609060101010101" pitchFamily="49" charset="-122"/>
              </a:rPr>
              <a:t>人类</a:t>
            </a:r>
            <a:r>
              <a:rPr lang="zh-CN" altLang="en-US" sz="2800" dirty="0">
                <a:latin typeface="黑体" panose="02010609060101010101" pitchFamily="49" charset="-122"/>
                <a:ea typeface="黑体" panose="02010609060101010101" pitchFamily="49" charset="-122"/>
              </a:rPr>
              <a:t>性状的孟德尔遗传分析</a:t>
            </a:r>
          </a:p>
          <a:p>
            <a:pPr indent="919163">
              <a:lnSpc>
                <a:spcPct val="150000"/>
              </a:lnSpc>
              <a:spcBef>
                <a:spcPts val="0"/>
              </a:spcBef>
              <a:buFontTx/>
              <a:buNone/>
              <a:defRPr/>
            </a:pPr>
            <a:r>
              <a:rPr lang="en-US" altLang="zh-CN" sz="2800" dirty="0" smtClean="0">
                <a:latin typeface="黑体" panose="02010609060101010101" pitchFamily="49" charset="-122"/>
                <a:ea typeface="黑体" panose="02010609060101010101" pitchFamily="49" charset="-122"/>
              </a:rPr>
              <a:t>5 </a:t>
            </a:r>
            <a:r>
              <a:rPr lang="zh-CN" altLang="en-US" sz="2800" dirty="0" smtClean="0">
                <a:latin typeface="黑体" panose="02010609060101010101" pitchFamily="49" charset="-122"/>
                <a:ea typeface="黑体" panose="02010609060101010101" pitchFamily="49" charset="-122"/>
              </a:rPr>
              <a:t>基因</a:t>
            </a:r>
            <a:r>
              <a:rPr lang="zh-CN" altLang="en-US" sz="2800" dirty="0">
                <a:latin typeface="黑体" panose="02010609060101010101" pitchFamily="49" charset="-122"/>
                <a:ea typeface="黑体" panose="02010609060101010101" pitchFamily="49" charset="-122"/>
              </a:rPr>
              <a:t>的作用与环境因素的相互关系</a:t>
            </a:r>
          </a:p>
          <a:p>
            <a:pPr indent="919163">
              <a:lnSpc>
                <a:spcPct val="150000"/>
              </a:lnSpc>
              <a:spcBef>
                <a:spcPts val="0"/>
              </a:spcBef>
              <a:buFontTx/>
              <a:buNone/>
              <a:defRPr/>
            </a:pPr>
            <a:endParaRPr lang="zh-CN" altLang="en-US" sz="2800" dirty="0">
              <a:latin typeface="黑体" panose="02010609060101010101" pitchFamily="49" charset="-122"/>
              <a:ea typeface="黑体" panose="02010609060101010101" pitchFamily="49" charset="-122"/>
            </a:endParaRPr>
          </a:p>
          <a:p>
            <a:pPr>
              <a:lnSpc>
                <a:spcPts val="3400"/>
              </a:lnSpc>
              <a:spcBef>
                <a:spcPts val="0"/>
              </a:spcBef>
              <a:buFontTx/>
              <a:buNone/>
              <a:defRPr/>
            </a:pPr>
            <a:endParaRPr lang="zh-CN" altLang="en-US" sz="2800" dirty="0" smtClean="0">
              <a:latin typeface="黑体" panose="02010609060101010101" pitchFamily="49" charset="-122"/>
              <a:ea typeface="黑体" panose="02010609060101010101" pitchFamily="49" charset="-122"/>
            </a:endParaRPr>
          </a:p>
          <a:p>
            <a:pPr>
              <a:lnSpc>
                <a:spcPts val="3400"/>
              </a:lnSpc>
              <a:spcBef>
                <a:spcPts val="0"/>
              </a:spcBef>
              <a:buFontTx/>
              <a:buNone/>
              <a:defRPr/>
            </a:pPr>
            <a:endParaRPr lang="zh-CN" altLang="en-US" sz="2800" dirty="0" smtClean="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750712" y="228600"/>
            <a:ext cx="8229600" cy="990600"/>
          </a:xfrm>
          <a:noFill/>
        </p:spPr>
        <p:txBody>
          <a:bodyPr/>
          <a:lstStyle/>
          <a:p>
            <a:r>
              <a:rPr lang="en-US" altLang="zh-CN" sz="3200" dirty="0" smtClean="0">
                <a:solidFill>
                  <a:srgbClr val="FFFF00"/>
                </a:solidFill>
                <a:latin typeface="黑体" pitchFamily="49" charset="-122"/>
                <a:ea typeface="黑体" pitchFamily="49" charset="-122"/>
              </a:rPr>
              <a:t>3.1</a:t>
            </a:r>
            <a:r>
              <a:rPr lang="zh-CN" altLang="en-US" sz="3200" dirty="0" smtClean="0">
                <a:solidFill>
                  <a:srgbClr val="FFFF00"/>
                </a:solidFill>
                <a:latin typeface="黑体" pitchFamily="49" charset="-122"/>
                <a:ea typeface="黑体" pitchFamily="49" charset="-122"/>
              </a:rPr>
              <a:t>　分离定律及其遗传分析</a:t>
            </a:r>
          </a:p>
        </p:txBody>
      </p:sp>
      <p:sp>
        <p:nvSpPr>
          <p:cNvPr id="10243" name="Rectangle 3"/>
          <p:cNvSpPr>
            <a:spLocks noGrp="1" noChangeArrowheads="1"/>
          </p:cNvSpPr>
          <p:nvPr>
            <p:ph type="body" idx="1"/>
          </p:nvPr>
        </p:nvSpPr>
        <p:spPr>
          <a:xfrm>
            <a:off x="203360" y="1143000"/>
            <a:ext cx="8229600" cy="4495800"/>
          </a:xfrm>
        </p:spPr>
        <p:txBody>
          <a:bodyPr/>
          <a:lstStyle/>
          <a:p>
            <a:pPr>
              <a:buFontTx/>
              <a:buNone/>
            </a:pPr>
            <a:r>
              <a:rPr lang="en-US" altLang="zh-CN" sz="2800" dirty="0" smtClean="0">
                <a:solidFill>
                  <a:srgbClr val="FFFF00"/>
                </a:solidFill>
                <a:latin typeface="黑体" pitchFamily="49" charset="-122"/>
                <a:ea typeface="黑体" pitchFamily="49" charset="-122"/>
              </a:rPr>
              <a:t>3.1.1</a:t>
            </a:r>
            <a:r>
              <a:rPr lang="zh-CN" altLang="en-US" sz="2800" dirty="0" smtClean="0">
                <a:solidFill>
                  <a:srgbClr val="FFFF00"/>
                </a:solidFill>
                <a:latin typeface="黑体" pitchFamily="49" charset="-122"/>
                <a:ea typeface="黑体" pitchFamily="49" charset="-122"/>
              </a:rPr>
              <a:t>　孟德尔的豌豆杂交实验</a:t>
            </a:r>
          </a:p>
        </p:txBody>
      </p:sp>
      <p:pic>
        <p:nvPicPr>
          <p:cNvPr id="6" name="内容占位符 3" descr="592px-Mendel_seven_characters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60" y="2057400"/>
            <a:ext cx="8756170" cy="3756025"/>
          </a:xfrm>
          <a:prstGeom prst="rect">
            <a:avLst/>
          </a:prstGeom>
          <a:noFill/>
          <a:ln w="9525">
            <a:noFill/>
            <a:miter lim="800000"/>
            <a:headEnd/>
            <a:tailEnd/>
          </a:ln>
        </p:spPr>
      </p:pic>
    </p:spTree>
    <p:extLst>
      <p:ext uri="{BB962C8B-B14F-4D97-AF65-F5344CB8AC3E}">
        <p14:creationId xmlns:p14="http://schemas.microsoft.com/office/powerpoint/2010/main" val="188934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title"/>
          </p:nvPr>
        </p:nvSpPr>
        <p:spPr/>
        <p:txBody>
          <a:bodyPr/>
          <a:lstStyle/>
          <a:p>
            <a:pPr eaLnBrk="1" hangingPunct="1"/>
            <a:r>
              <a:rPr lang="zh-CN" altLang="en-US" dirty="0" smtClean="0"/>
              <a:t>豌豆（</a:t>
            </a:r>
            <a:r>
              <a:rPr lang="en-US" altLang="zh-CN" dirty="0" err="1" smtClean="0"/>
              <a:t>Pisum</a:t>
            </a:r>
            <a:r>
              <a:rPr lang="en-US" altLang="zh-CN" dirty="0" smtClean="0"/>
              <a:t> </a:t>
            </a:r>
            <a:r>
              <a:rPr lang="en-US" altLang="zh-CN" dirty="0" err="1" smtClean="0"/>
              <a:t>sativum</a:t>
            </a:r>
            <a:r>
              <a:rPr lang="en-US" altLang="zh-CN" dirty="0" smtClean="0"/>
              <a:t> L.)</a:t>
            </a:r>
            <a:endParaRPr lang="zh-CN" altLang="en-US" dirty="0" smtClean="0"/>
          </a:p>
        </p:txBody>
      </p:sp>
      <p:pic>
        <p:nvPicPr>
          <p:cNvPr id="18436" name="图片 4" descr="豌豆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564" y="1724891"/>
            <a:ext cx="3799711" cy="285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6"/>
          <p:cNvSpPr txBox="1">
            <a:spLocks noChangeArrowheads="1"/>
          </p:cNvSpPr>
          <p:nvPr/>
        </p:nvSpPr>
        <p:spPr bwMode="auto">
          <a:xfrm>
            <a:off x="5040284" y="5029200"/>
            <a:ext cx="3879588" cy="584775"/>
          </a:xfrm>
          <a:prstGeom prst="rect">
            <a:avLst/>
          </a:prstGeom>
          <a:noFill/>
          <a:ln w="9525">
            <a:noFill/>
            <a:miter lim="800000"/>
            <a:headEnd/>
            <a:tailEnd/>
          </a:ln>
        </p:spPr>
        <p:txBody>
          <a:bodyPr wrap="none">
            <a:spAutoFit/>
          </a:bodyPr>
          <a:lstStyle/>
          <a:p>
            <a:pPr eaLnBrk="1" hangingPunct="1">
              <a:defRPr/>
            </a:pPr>
            <a:r>
              <a:rPr lang="zh-CN" altLang="en-US" sz="3200" b="1" dirty="0" smtClean="0">
                <a:latin typeface="黑体" panose="02010609060101010101" pitchFamily="49" charset="-122"/>
                <a:ea typeface="黑体" panose="02010609060101010101" pitchFamily="49" charset="-122"/>
              </a:rPr>
              <a:t>自</a:t>
            </a:r>
            <a:r>
              <a:rPr lang="zh-CN" altLang="en-US" sz="3200" dirty="0" smtClean="0">
                <a:latin typeface="黑体" panose="02010609060101010101" pitchFamily="49" charset="-122"/>
                <a:ea typeface="黑体" panose="02010609060101010101" pitchFamily="49" charset="-122"/>
              </a:rPr>
              <a:t>花授粉</a:t>
            </a:r>
            <a:r>
              <a:rPr lang="zh-CN" altLang="en-US" sz="3200" dirty="0">
                <a:latin typeface="黑体" panose="02010609060101010101" pitchFamily="49" charset="-122"/>
                <a:ea typeface="黑体" panose="02010609060101010101" pitchFamily="49" charset="-122"/>
              </a:rPr>
              <a:t>（</a:t>
            </a:r>
            <a:r>
              <a:rPr lang="zh-CN" altLang="en-US" sz="3200" dirty="0" smtClean="0">
                <a:latin typeface="黑体" panose="02010609060101010101" pitchFamily="49" charset="-122"/>
                <a:ea typeface="黑体" panose="02010609060101010101" pitchFamily="49" charset="-122"/>
              </a:rPr>
              <a:t>纯合子）</a:t>
            </a:r>
            <a:endParaRPr lang="en-US" altLang="zh-CN" sz="32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752600"/>
            <a:ext cx="4514127" cy="2743200"/>
          </a:xfrm>
          <a:prstGeom prst="rect">
            <a:avLst/>
          </a:prstGeom>
        </p:spPr>
      </p:pic>
    </p:spTree>
    <p:extLst>
      <p:ext uri="{BB962C8B-B14F-4D97-AF65-F5344CB8AC3E}">
        <p14:creationId xmlns:p14="http://schemas.microsoft.com/office/powerpoint/2010/main" val="25798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内容占位符 3" descr="杂交图.jpg"/>
          <p:cNvPicPr>
            <a:picLocks noChangeAspect="1"/>
          </p:cNvPicPr>
          <p:nvPr/>
        </p:nvPicPr>
        <p:blipFill>
          <a:blip r:embed="rId2" cstate="print"/>
          <a:srcRect/>
          <a:stretch>
            <a:fillRect/>
          </a:stretch>
        </p:blipFill>
        <p:spPr bwMode="auto">
          <a:xfrm>
            <a:off x="838588" y="990600"/>
            <a:ext cx="7695423" cy="4815780"/>
          </a:xfrm>
          <a:prstGeom prst="rect">
            <a:avLst/>
          </a:prstGeom>
          <a:noFill/>
          <a:ln w="9525">
            <a:noFill/>
            <a:miter lim="800000"/>
            <a:headEnd/>
            <a:tailEnd/>
          </a:ln>
        </p:spPr>
      </p:pic>
      <p:sp>
        <p:nvSpPr>
          <p:cNvPr id="9221" name="TextBox 3"/>
          <p:cNvSpPr txBox="1">
            <a:spLocks noChangeArrowheads="1"/>
          </p:cNvSpPr>
          <p:nvPr/>
        </p:nvSpPr>
        <p:spPr bwMode="auto">
          <a:xfrm>
            <a:off x="2590800" y="298452"/>
            <a:ext cx="4191000" cy="584775"/>
          </a:xfrm>
          <a:prstGeom prst="rect">
            <a:avLst/>
          </a:prstGeom>
          <a:noFill/>
          <a:ln w="9525">
            <a:noFill/>
            <a:miter lim="800000"/>
            <a:headEnd/>
            <a:tailEnd/>
          </a:ln>
        </p:spPr>
        <p:txBody>
          <a:bodyPr wrap="square">
            <a:spAutoFit/>
          </a:bodyPr>
          <a:lstStyle/>
          <a:p>
            <a:r>
              <a:rPr lang="zh-CN" altLang="en-US" sz="3200" b="1" dirty="0" smtClean="0">
                <a:latin typeface="黑体" pitchFamily="49" charset="-122"/>
                <a:ea typeface="黑体" pitchFamily="49" charset="-122"/>
              </a:rPr>
              <a:t>植物杂交</a:t>
            </a:r>
            <a:r>
              <a:rPr lang="en-US" altLang="zh-CN" sz="3200" b="1" dirty="0" smtClean="0">
                <a:latin typeface="黑体" pitchFamily="49" charset="-122"/>
                <a:ea typeface="黑体" pitchFamily="49" charset="-122"/>
              </a:rPr>
              <a:t>-</a:t>
            </a:r>
            <a:r>
              <a:rPr lang="zh-CN" altLang="en-US" sz="3200" b="1" dirty="0" smtClean="0">
                <a:latin typeface="黑体" pitchFamily="49" charset="-122"/>
                <a:ea typeface="黑体" pitchFamily="49" charset="-122"/>
              </a:rPr>
              <a:t>正反交实验</a:t>
            </a:r>
            <a:endParaRPr lang="zh-CN" altLang="en-US" sz="3200" b="1" dirty="0">
              <a:latin typeface="黑体" pitchFamily="49" charset="-122"/>
              <a:ea typeface="黑体" pitchFamily="49" charset="-122"/>
            </a:endParaRPr>
          </a:p>
        </p:txBody>
      </p:sp>
      <p:sp>
        <p:nvSpPr>
          <p:cNvPr id="5" name="文本框 4"/>
          <p:cNvSpPr txBox="1"/>
          <p:nvPr/>
        </p:nvSpPr>
        <p:spPr>
          <a:xfrm>
            <a:off x="2971800" y="5948389"/>
            <a:ext cx="3589444" cy="830997"/>
          </a:xfrm>
          <a:prstGeom prst="rect">
            <a:avLst/>
          </a:prstGeom>
          <a:noFill/>
        </p:spPr>
        <p:txBody>
          <a:bodyPr wrap="none" rtlCol="0">
            <a:spAutoFit/>
          </a:bodyPr>
          <a:lstStyle/>
          <a:p>
            <a:r>
              <a:rPr lang="zh-CN" altLang="en-US" sz="2400" b="1" dirty="0" smtClean="0">
                <a:latin typeface="黑体" pitchFamily="49" charset="-122"/>
                <a:ea typeface="黑体" pitchFamily="49" charset="-122"/>
              </a:rPr>
              <a:t>蓝</a:t>
            </a:r>
            <a:r>
              <a:rPr lang="zh-CN" altLang="en-US" sz="2400" b="1" dirty="0">
                <a:latin typeface="黑体" pitchFamily="49" charset="-122"/>
                <a:ea typeface="黑体" pitchFamily="49" charset="-122"/>
              </a:rPr>
              <a:t>花（♀）</a:t>
            </a:r>
            <a:r>
              <a:rPr lang="en-US" altLang="zh-CN" sz="2400" b="1" dirty="0">
                <a:latin typeface="黑体" pitchFamily="49" charset="-122"/>
                <a:ea typeface="黑体" pitchFamily="49" charset="-122"/>
              </a:rPr>
              <a:t>X </a:t>
            </a:r>
            <a:r>
              <a:rPr lang="zh-CN" altLang="en-US" sz="2400" b="1" dirty="0">
                <a:latin typeface="黑体" pitchFamily="49" charset="-122"/>
                <a:ea typeface="黑体" pitchFamily="49" charset="-122"/>
              </a:rPr>
              <a:t>白花（♂）</a:t>
            </a:r>
            <a:endParaRPr lang="en-US" altLang="zh-CN" sz="2400" b="1" dirty="0">
              <a:latin typeface="黑体" pitchFamily="49" charset="-122"/>
              <a:ea typeface="黑体" pitchFamily="49" charset="-122"/>
            </a:endParaRPr>
          </a:p>
          <a:p>
            <a:r>
              <a:rPr lang="zh-CN" altLang="en-US" sz="2400" b="1" dirty="0" smtClean="0">
                <a:latin typeface="黑体" pitchFamily="49" charset="-122"/>
                <a:ea typeface="黑体" pitchFamily="49" charset="-122"/>
              </a:rPr>
              <a:t>白花</a:t>
            </a:r>
            <a:r>
              <a:rPr lang="zh-CN" altLang="en-US" sz="2400" b="1" dirty="0">
                <a:latin typeface="黑体" pitchFamily="49" charset="-122"/>
                <a:ea typeface="黑体" pitchFamily="49" charset="-122"/>
              </a:rPr>
              <a:t>（♀）</a:t>
            </a:r>
            <a:r>
              <a:rPr lang="en-US" altLang="zh-CN" sz="2400" b="1" dirty="0">
                <a:latin typeface="黑体" pitchFamily="49" charset="-122"/>
                <a:ea typeface="黑体" pitchFamily="49" charset="-122"/>
              </a:rPr>
              <a:t>X </a:t>
            </a:r>
            <a:r>
              <a:rPr lang="zh-CN" altLang="en-US" sz="2400" b="1" dirty="0">
                <a:latin typeface="黑体" pitchFamily="49" charset="-122"/>
                <a:ea typeface="黑体" pitchFamily="49" charset="-122"/>
              </a:rPr>
              <a:t>蓝花（♂</a:t>
            </a:r>
            <a:r>
              <a:rPr lang="zh-CN" altLang="en-US" sz="2400" b="1" dirty="0" smtClean="0">
                <a:latin typeface="黑体" pitchFamily="49" charset="-122"/>
                <a:ea typeface="黑体" pitchFamily="49" charset="-122"/>
              </a:rPr>
              <a:t>）</a:t>
            </a:r>
            <a:endParaRPr lang="zh-CN" altLang="en-US" sz="2400"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600200" y="152400"/>
            <a:ext cx="6477000" cy="762000"/>
          </a:xfrm>
          <a:noFill/>
        </p:spPr>
        <p:txBody>
          <a:bodyPr/>
          <a:lstStyle/>
          <a:p>
            <a:r>
              <a:rPr lang="en-US" altLang="zh-CN" sz="3200" dirty="0" smtClean="0">
                <a:solidFill>
                  <a:srgbClr val="FFFF00"/>
                </a:solidFill>
                <a:latin typeface="黑体" pitchFamily="49" charset="-122"/>
                <a:ea typeface="黑体" pitchFamily="49" charset="-122"/>
              </a:rPr>
              <a:t>3.1.2</a:t>
            </a:r>
            <a:r>
              <a:rPr lang="zh-CN" altLang="en-US" sz="3200" dirty="0" smtClean="0">
                <a:solidFill>
                  <a:srgbClr val="FFFF00"/>
                </a:solidFill>
                <a:latin typeface="黑体" pitchFamily="49" charset="-122"/>
                <a:ea typeface="黑体" pitchFamily="49" charset="-122"/>
              </a:rPr>
              <a:t>　分离定律及其分析</a:t>
            </a:r>
          </a:p>
        </p:txBody>
      </p:sp>
      <p:pic>
        <p:nvPicPr>
          <p:cNvPr id="2" name="图片 1"/>
          <p:cNvPicPr>
            <a:picLocks noChangeAspect="1"/>
          </p:cNvPicPr>
          <p:nvPr/>
        </p:nvPicPr>
        <p:blipFill>
          <a:blip r:embed="rId2" cstate="print"/>
          <a:stretch>
            <a:fillRect/>
          </a:stretch>
        </p:blipFill>
        <p:spPr>
          <a:xfrm>
            <a:off x="1385848" y="914400"/>
            <a:ext cx="6719061" cy="565415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
          <p:cNvSpPr txBox="1">
            <a:spLocks noChangeArrowheads="1"/>
          </p:cNvSpPr>
          <p:nvPr/>
        </p:nvSpPr>
        <p:spPr bwMode="auto">
          <a:xfrm>
            <a:off x="0" y="609600"/>
            <a:ext cx="8991600" cy="5500480"/>
          </a:xfrm>
          <a:prstGeom prst="rect">
            <a:avLst/>
          </a:prstGeom>
          <a:noFill/>
          <a:ln w="9525">
            <a:noFill/>
            <a:miter lim="800000"/>
            <a:headEnd/>
            <a:tailEnd/>
          </a:ln>
        </p:spPr>
        <p:txBody>
          <a:bodyPr>
            <a:spAutoFit/>
          </a:bodyPr>
          <a:lstStyle/>
          <a:p>
            <a:pPr algn="just">
              <a:lnSpc>
                <a:spcPct val="125000"/>
              </a:lnSpc>
            </a:pPr>
            <a:r>
              <a:rPr kumimoji="1" lang="en-US" altLang="zh-CN" b="1" dirty="0">
                <a:solidFill>
                  <a:srgbClr val="FFFFFF"/>
                </a:solidFill>
                <a:latin typeface="Tahoma" pitchFamily="34" charset="0"/>
              </a:rPr>
              <a:t>          </a:t>
            </a:r>
            <a:r>
              <a:rPr kumimoji="1" lang="zh-CN" altLang="en-US" sz="2400" dirty="0">
                <a:solidFill>
                  <a:srgbClr val="FFFFFF"/>
                </a:solidFill>
                <a:latin typeface="Comic Sans MS" pitchFamily="66" charset="0"/>
                <a:ea typeface="黑体" pitchFamily="49" charset="-122"/>
              </a:rPr>
              <a:t>上述结果显示出三个</a:t>
            </a:r>
            <a:r>
              <a:rPr kumimoji="1" lang="zh-CN" altLang="en-US" sz="2400" dirty="0">
                <a:latin typeface="Comic Sans MS" pitchFamily="66" charset="0"/>
                <a:ea typeface="黑体" pitchFamily="49" charset="-122"/>
              </a:rPr>
              <a:t>有规律的共同现象：</a:t>
            </a:r>
          </a:p>
          <a:p>
            <a:pPr algn="just">
              <a:lnSpc>
                <a:spcPct val="125000"/>
              </a:lnSpc>
            </a:pPr>
            <a:r>
              <a:rPr kumimoji="1" lang="zh-CN" altLang="en-US" sz="2400" dirty="0">
                <a:latin typeface="Comic Sans MS" pitchFamily="66" charset="0"/>
                <a:ea typeface="黑体" pitchFamily="49" charset="-122"/>
              </a:rPr>
              <a:t>（</a:t>
            </a:r>
            <a:r>
              <a:rPr kumimoji="1" lang="en-US" altLang="zh-CN" sz="2400" dirty="0">
                <a:latin typeface="Comic Sans MS" pitchFamily="66" charset="0"/>
                <a:ea typeface="黑体" pitchFamily="49" charset="-122"/>
              </a:rPr>
              <a:t>1</a:t>
            </a:r>
            <a:r>
              <a:rPr kumimoji="1" lang="zh-CN" altLang="en-US" sz="2400" dirty="0">
                <a:latin typeface="Comic Sans MS" pitchFamily="66" charset="0"/>
                <a:ea typeface="黑体" pitchFamily="49" charset="-122"/>
              </a:rPr>
              <a:t>）</a:t>
            </a:r>
            <a:r>
              <a:rPr kumimoji="1" lang="en-US" altLang="zh-CN" sz="2400" dirty="0">
                <a:latin typeface="Comic Sans MS" pitchFamily="66" charset="0"/>
                <a:ea typeface="黑体" pitchFamily="49" charset="-122"/>
              </a:rPr>
              <a:t>F</a:t>
            </a:r>
            <a:r>
              <a:rPr kumimoji="1" lang="en-US" altLang="zh-CN" sz="2400" baseline="-30000" dirty="0">
                <a:latin typeface="Comic Sans MS" pitchFamily="66" charset="0"/>
                <a:ea typeface="黑体" pitchFamily="49" charset="-122"/>
              </a:rPr>
              <a:t>1</a:t>
            </a:r>
            <a:r>
              <a:rPr kumimoji="1" lang="zh-CN" altLang="en-US" sz="2400" dirty="0">
                <a:latin typeface="Comic Sans MS" pitchFamily="66" charset="0"/>
                <a:ea typeface="黑体" pitchFamily="49" charset="-122"/>
              </a:rPr>
              <a:t>只表现出一个亲本的性状</a:t>
            </a:r>
          </a:p>
          <a:p>
            <a:pPr algn="just">
              <a:lnSpc>
                <a:spcPct val="125000"/>
              </a:lnSpc>
            </a:pPr>
            <a:r>
              <a:rPr kumimoji="1" lang="zh-CN" altLang="en-US" sz="2400" dirty="0">
                <a:solidFill>
                  <a:schemeClr val="tx1"/>
                </a:solidFill>
                <a:latin typeface="Comic Sans MS" pitchFamily="66" charset="0"/>
                <a:ea typeface="黑体" pitchFamily="49" charset="-122"/>
              </a:rPr>
              <a:t>       </a:t>
            </a:r>
            <a:r>
              <a:rPr kumimoji="1" lang="zh-CN" altLang="en-US" sz="2400" dirty="0">
                <a:solidFill>
                  <a:srgbClr val="FFFFFF"/>
                </a:solidFill>
                <a:latin typeface="Comic Sans MS" pitchFamily="66" charset="0"/>
                <a:ea typeface="黑体" pitchFamily="49" charset="-122"/>
              </a:rPr>
              <a:t>例如：圆形种子，黄色子叶、高茎等等，因而表现整齐一致。孟德尔将表现出来的亲本性状叫做显性性状，没表现出来的亲本性状叫做隐性性状。</a:t>
            </a:r>
          </a:p>
          <a:p>
            <a:pPr algn="just">
              <a:lnSpc>
                <a:spcPct val="125000"/>
              </a:lnSpc>
            </a:pPr>
            <a:r>
              <a:rPr kumimoji="1" lang="zh-CN" altLang="en-US" sz="2400" dirty="0">
                <a:latin typeface="Comic Sans MS" pitchFamily="66" charset="0"/>
                <a:ea typeface="黑体" pitchFamily="49" charset="-122"/>
              </a:rPr>
              <a:t>（</a:t>
            </a:r>
            <a:r>
              <a:rPr kumimoji="1" lang="en-US" altLang="zh-CN" sz="2400" dirty="0">
                <a:latin typeface="Comic Sans MS" pitchFamily="66" charset="0"/>
                <a:ea typeface="黑体" pitchFamily="49" charset="-122"/>
              </a:rPr>
              <a:t>2</a:t>
            </a:r>
            <a:r>
              <a:rPr kumimoji="1" lang="zh-CN" altLang="en-US" sz="2400" dirty="0">
                <a:latin typeface="Comic Sans MS" pitchFamily="66" charset="0"/>
                <a:ea typeface="黑体" pitchFamily="49" charset="-122"/>
              </a:rPr>
              <a:t>）</a:t>
            </a:r>
            <a:r>
              <a:rPr kumimoji="1" lang="en-US" altLang="zh-CN" sz="2400" dirty="0">
                <a:latin typeface="Comic Sans MS" pitchFamily="66" charset="0"/>
                <a:ea typeface="黑体" pitchFamily="49" charset="-122"/>
              </a:rPr>
              <a:t>F</a:t>
            </a:r>
            <a:r>
              <a:rPr kumimoji="1" lang="en-US" altLang="zh-CN" sz="2400" baseline="-30000" dirty="0">
                <a:latin typeface="Comic Sans MS" pitchFamily="66" charset="0"/>
                <a:ea typeface="黑体" pitchFamily="49" charset="-122"/>
              </a:rPr>
              <a:t>1</a:t>
            </a:r>
            <a:r>
              <a:rPr kumimoji="1" lang="zh-CN" altLang="en-US" sz="2400" dirty="0">
                <a:latin typeface="Comic Sans MS" pitchFamily="66" charset="0"/>
                <a:ea typeface="黑体" pitchFamily="49" charset="-122"/>
              </a:rPr>
              <a:t>自交，在子二代群体中，亲本的相对性状又分别表现出来</a:t>
            </a:r>
            <a:r>
              <a:rPr kumimoji="1" lang="zh-CN" altLang="en-US" sz="2400" dirty="0">
                <a:solidFill>
                  <a:srgbClr val="E1070C"/>
                </a:solidFill>
                <a:latin typeface="Comic Sans MS" pitchFamily="66" charset="0"/>
                <a:ea typeface="黑体" pitchFamily="49" charset="-122"/>
              </a:rPr>
              <a:t>          </a:t>
            </a:r>
          </a:p>
          <a:p>
            <a:pPr algn="just">
              <a:lnSpc>
                <a:spcPct val="125000"/>
              </a:lnSpc>
            </a:pPr>
            <a:r>
              <a:rPr kumimoji="1" lang="zh-CN" altLang="en-US" sz="2400" dirty="0">
                <a:solidFill>
                  <a:srgbClr val="E1070C"/>
                </a:solidFill>
                <a:latin typeface="Comic Sans MS" pitchFamily="66" charset="0"/>
                <a:ea typeface="黑体" pitchFamily="49" charset="-122"/>
              </a:rPr>
              <a:t>    </a:t>
            </a:r>
            <a:r>
              <a:rPr kumimoji="1" lang="zh-CN" altLang="en-US" sz="2400" dirty="0">
                <a:solidFill>
                  <a:srgbClr val="FFFFFF"/>
                </a:solidFill>
                <a:latin typeface="Comic Sans MS" pitchFamily="66" charset="0"/>
                <a:ea typeface="黑体" pitchFamily="49" charset="-122"/>
              </a:rPr>
              <a:t>例如，</a:t>
            </a:r>
            <a:r>
              <a:rPr kumimoji="1" lang="en-US" altLang="zh-CN" sz="2400" dirty="0">
                <a:solidFill>
                  <a:srgbClr val="FFFFFF"/>
                </a:solidFill>
                <a:latin typeface="Comic Sans MS" pitchFamily="66" charset="0"/>
                <a:ea typeface="黑体" pitchFamily="49" charset="-122"/>
              </a:rPr>
              <a:t>F</a:t>
            </a:r>
            <a:r>
              <a:rPr kumimoji="1" lang="en-US" altLang="zh-CN" sz="2400" baseline="-30000" dirty="0">
                <a:solidFill>
                  <a:srgbClr val="FFFFFF"/>
                </a:solidFill>
                <a:latin typeface="Comic Sans MS" pitchFamily="66" charset="0"/>
                <a:ea typeface="黑体" pitchFamily="49" charset="-122"/>
              </a:rPr>
              <a:t>2</a:t>
            </a:r>
            <a:r>
              <a:rPr kumimoji="1" lang="zh-CN" altLang="en-US" sz="2400" dirty="0">
                <a:solidFill>
                  <a:srgbClr val="FFFFFF"/>
                </a:solidFill>
                <a:latin typeface="Comic Sans MS" pitchFamily="66" charset="0"/>
                <a:ea typeface="黑体" pitchFamily="49" charset="-122"/>
              </a:rPr>
              <a:t>既有圆形种子又有皱形种子，即显性性状和稳性性状同时表现出来 ，变得不一致了，这种现象叫做</a:t>
            </a:r>
            <a:r>
              <a:rPr kumimoji="1" lang="zh-CN" altLang="en-US" sz="2400" dirty="0">
                <a:latin typeface="Comic Sans MS" pitchFamily="66" charset="0"/>
                <a:ea typeface="黑体" pitchFamily="49" charset="-122"/>
              </a:rPr>
              <a:t>性状分离</a:t>
            </a:r>
            <a:r>
              <a:rPr kumimoji="1" lang="zh-CN" altLang="en-US" sz="2400" dirty="0">
                <a:solidFill>
                  <a:srgbClr val="FFFFFF"/>
                </a:solidFill>
                <a:latin typeface="Comic Sans MS" pitchFamily="66" charset="0"/>
                <a:ea typeface="黑体" pitchFamily="49" charset="-122"/>
              </a:rPr>
              <a:t>（</a:t>
            </a:r>
            <a:r>
              <a:rPr kumimoji="1" lang="en-US" altLang="zh-CN" sz="2400" dirty="0">
                <a:solidFill>
                  <a:srgbClr val="FFFFFF"/>
                </a:solidFill>
                <a:latin typeface="Comic Sans MS" pitchFamily="66" charset="0"/>
                <a:ea typeface="黑体" pitchFamily="49" charset="-122"/>
              </a:rPr>
              <a:t>Character segregation</a:t>
            </a:r>
            <a:r>
              <a:rPr kumimoji="1" lang="zh-CN" altLang="en-US" sz="2400" dirty="0">
                <a:solidFill>
                  <a:srgbClr val="FFFFFF"/>
                </a:solidFill>
                <a:latin typeface="Comic Sans MS" pitchFamily="66" charset="0"/>
                <a:ea typeface="黑体" pitchFamily="49" charset="-122"/>
              </a:rPr>
              <a:t>）</a:t>
            </a:r>
          </a:p>
          <a:p>
            <a:pPr algn="just">
              <a:lnSpc>
                <a:spcPct val="125000"/>
              </a:lnSpc>
            </a:pPr>
            <a:r>
              <a:rPr kumimoji="1" lang="zh-CN" altLang="en-US" sz="2400" dirty="0"/>
              <a:t>（</a:t>
            </a:r>
            <a:r>
              <a:rPr kumimoji="1" lang="en-US" altLang="zh-CN" sz="2400" dirty="0"/>
              <a:t>3</a:t>
            </a:r>
            <a:r>
              <a:rPr kumimoji="1" lang="zh-CN" altLang="en-US" sz="2400" dirty="0"/>
              <a:t>）</a:t>
            </a:r>
            <a:r>
              <a:rPr kumimoji="1" lang="zh-CN" altLang="en-US" sz="2400" dirty="0">
                <a:latin typeface="Comic Sans MS" pitchFamily="66" charset="0"/>
                <a:ea typeface="黑体" pitchFamily="49" charset="-122"/>
              </a:rPr>
              <a:t>在子二代的群体中，具有显性性状的个体和具有隐性性状的个体数，常是一定的分离比，而且都很接近</a:t>
            </a:r>
            <a:r>
              <a:rPr kumimoji="1" lang="en-US" altLang="zh-CN" sz="2400" dirty="0">
                <a:latin typeface="Comic Sans MS" pitchFamily="66" charset="0"/>
                <a:ea typeface="黑体" pitchFamily="49" charset="-122"/>
              </a:rPr>
              <a:t>3</a:t>
            </a:r>
            <a:r>
              <a:rPr kumimoji="1" lang="zh-CN" altLang="en-US" sz="2400" dirty="0">
                <a:latin typeface="Comic Sans MS" pitchFamily="66" charset="0"/>
                <a:ea typeface="黑体" pitchFamily="49" charset="-122"/>
              </a:rPr>
              <a:t>：</a:t>
            </a:r>
            <a:r>
              <a:rPr kumimoji="1" lang="en-US" altLang="zh-CN" sz="2400" dirty="0">
                <a:latin typeface="Comic Sans MS" pitchFamily="66" charset="0"/>
                <a:ea typeface="黑体" pitchFamily="49" charset="-122"/>
              </a:rPr>
              <a:t>1</a:t>
            </a:r>
            <a:endParaRPr kumimoji="1" lang="en-US" altLang="zh-CN" sz="2400" dirty="0">
              <a:solidFill>
                <a:srgbClr val="FFFFFF"/>
              </a:solidFill>
              <a:latin typeface="Comic Sans MS" pitchFamily="66" charset="0"/>
              <a:ea typeface="黑体" pitchFamily="49" charset="-122"/>
            </a:endParaRPr>
          </a:p>
          <a:p>
            <a:pPr>
              <a:lnSpc>
                <a:spcPct val="115000"/>
              </a:lnSpc>
            </a:pPr>
            <a:endParaRPr kumimoji="1" lang="en-US" altLang="zh-CN" dirty="0">
              <a:solidFill>
                <a:srgbClr val="FFFFFF"/>
              </a:solidFill>
              <a:latin typeface="Comic Sans MS" pitchFamily="66" charset="0"/>
              <a:ea typeface="黑体"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381000" y="838200"/>
            <a:ext cx="8458200" cy="4678204"/>
          </a:xfrm>
          <a:prstGeom prst="rect">
            <a:avLst/>
          </a:prstGeom>
          <a:noFill/>
          <a:ln w="9525">
            <a:noFill/>
            <a:miter lim="800000"/>
            <a:headEnd/>
            <a:tailEnd/>
          </a:ln>
        </p:spPr>
        <p:txBody>
          <a:bodyPr>
            <a:spAutoFit/>
          </a:bodyPr>
          <a:lstStyle/>
          <a:p>
            <a:pPr algn="just">
              <a:spcBef>
                <a:spcPct val="50000"/>
              </a:spcBef>
            </a:pPr>
            <a:r>
              <a:rPr kumimoji="1" lang="zh-CN" altLang="en-US" sz="3200" dirty="0">
                <a:latin typeface="黑体" pitchFamily="49" charset="-122"/>
                <a:ea typeface="黑体" pitchFamily="49" charset="-122"/>
              </a:rPr>
              <a:t>分离比实现的条件</a:t>
            </a:r>
            <a:endParaRPr kumimoji="1" lang="zh-CN" altLang="en-US" sz="3200" dirty="0">
              <a:solidFill>
                <a:srgbClr val="FFFFFF"/>
              </a:solidFill>
              <a:latin typeface="黑体" pitchFamily="49" charset="-122"/>
              <a:ea typeface="黑体" pitchFamily="49" charset="-122"/>
            </a:endParaRPr>
          </a:p>
          <a:p>
            <a:pPr algn="just">
              <a:lnSpc>
                <a:spcPct val="150000"/>
              </a:lnSpc>
              <a:spcBef>
                <a:spcPct val="50000"/>
              </a:spcBef>
            </a:pPr>
            <a:r>
              <a:rPr kumimoji="1" lang="zh-CN" altLang="en-US" sz="2800" dirty="0">
                <a:solidFill>
                  <a:srgbClr val="FFFFFF"/>
                </a:solidFill>
                <a:latin typeface="黑体" pitchFamily="49" charset="-122"/>
                <a:ea typeface="黑体" pitchFamily="49" charset="-122"/>
              </a:rPr>
              <a:t>（</a:t>
            </a:r>
            <a:r>
              <a:rPr kumimoji="1" lang="en-US" altLang="zh-CN" sz="2800" dirty="0">
                <a:solidFill>
                  <a:srgbClr val="FFFFFF"/>
                </a:solidFill>
                <a:latin typeface="黑体" pitchFamily="49" charset="-122"/>
                <a:ea typeface="黑体" pitchFamily="49" charset="-122"/>
              </a:rPr>
              <a:t>1</a:t>
            </a:r>
            <a:r>
              <a:rPr kumimoji="1" lang="zh-CN" altLang="en-US" sz="2800" dirty="0">
                <a:solidFill>
                  <a:srgbClr val="FFFFFF"/>
                </a:solidFill>
                <a:latin typeface="黑体" pitchFamily="49" charset="-122"/>
                <a:ea typeface="黑体" pitchFamily="49" charset="-122"/>
              </a:rPr>
              <a:t>）子一代个体形成的两种配子的数目是相等的，它们的</a:t>
            </a:r>
            <a:r>
              <a:rPr kumimoji="1" lang="zh-CN" altLang="en-US" sz="2800" dirty="0" smtClean="0">
                <a:solidFill>
                  <a:srgbClr val="FFFFFF"/>
                </a:solidFill>
                <a:latin typeface="黑体" pitchFamily="49" charset="-122"/>
                <a:ea typeface="黑体" pitchFamily="49" charset="-122"/>
              </a:rPr>
              <a:t>生活力</a:t>
            </a:r>
            <a:r>
              <a:rPr kumimoji="1" lang="zh-CN" altLang="en-US" sz="2800" dirty="0">
                <a:solidFill>
                  <a:srgbClr val="FFFFFF"/>
                </a:solidFill>
                <a:latin typeface="黑体" pitchFamily="49" charset="-122"/>
                <a:ea typeface="黑体" pitchFamily="49" charset="-122"/>
              </a:rPr>
              <a:t>是一样</a:t>
            </a:r>
            <a:r>
              <a:rPr kumimoji="1" lang="zh-CN" altLang="en-US" sz="2800" dirty="0" smtClean="0">
                <a:solidFill>
                  <a:srgbClr val="FFFFFF"/>
                </a:solidFill>
                <a:latin typeface="黑体" pitchFamily="49" charset="-122"/>
                <a:ea typeface="黑体" pitchFamily="49" charset="-122"/>
              </a:rPr>
              <a:t>的</a:t>
            </a:r>
            <a:endParaRPr kumimoji="1" lang="zh-CN" altLang="en-US" sz="2800" dirty="0">
              <a:solidFill>
                <a:srgbClr val="FFFFFF"/>
              </a:solidFill>
              <a:latin typeface="黑体" pitchFamily="49" charset="-122"/>
              <a:ea typeface="黑体" pitchFamily="49" charset="-122"/>
            </a:endParaRPr>
          </a:p>
          <a:p>
            <a:pPr algn="just">
              <a:lnSpc>
                <a:spcPct val="150000"/>
              </a:lnSpc>
              <a:spcBef>
                <a:spcPct val="50000"/>
              </a:spcBef>
            </a:pPr>
            <a:r>
              <a:rPr kumimoji="1" lang="zh-CN" altLang="en-US" sz="2800" dirty="0">
                <a:solidFill>
                  <a:srgbClr val="FFFFFF"/>
                </a:solidFill>
                <a:latin typeface="黑体" pitchFamily="49" charset="-122"/>
                <a:ea typeface="黑体" pitchFamily="49" charset="-122"/>
              </a:rPr>
              <a:t>（</a:t>
            </a:r>
            <a:r>
              <a:rPr kumimoji="1" lang="en-US" altLang="zh-CN" sz="2800" dirty="0">
                <a:solidFill>
                  <a:srgbClr val="FFFFFF"/>
                </a:solidFill>
                <a:latin typeface="黑体" pitchFamily="49" charset="-122"/>
                <a:ea typeface="黑体" pitchFamily="49" charset="-122"/>
              </a:rPr>
              <a:t>2</a:t>
            </a:r>
            <a:r>
              <a:rPr kumimoji="1" lang="zh-CN" altLang="en-US" sz="2800" dirty="0">
                <a:solidFill>
                  <a:srgbClr val="FFFFFF"/>
                </a:solidFill>
                <a:latin typeface="黑体" pitchFamily="49" charset="-122"/>
                <a:ea typeface="黑体" pitchFamily="49" charset="-122"/>
              </a:rPr>
              <a:t>）子一代的两种配子的结合机会是相等</a:t>
            </a:r>
            <a:r>
              <a:rPr kumimoji="1" lang="zh-CN" altLang="en-US" sz="2800" dirty="0" smtClean="0">
                <a:solidFill>
                  <a:srgbClr val="FFFFFF"/>
                </a:solidFill>
                <a:latin typeface="黑体" pitchFamily="49" charset="-122"/>
                <a:ea typeface="黑体" pitchFamily="49" charset="-122"/>
              </a:rPr>
              <a:t>的</a:t>
            </a:r>
            <a:endParaRPr kumimoji="1" lang="zh-CN" altLang="en-US" sz="2800" dirty="0">
              <a:solidFill>
                <a:srgbClr val="FFFFFF"/>
              </a:solidFill>
              <a:latin typeface="黑体" pitchFamily="49" charset="-122"/>
              <a:ea typeface="黑体" pitchFamily="49" charset="-122"/>
            </a:endParaRPr>
          </a:p>
          <a:p>
            <a:pPr algn="just">
              <a:lnSpc>
                <a:spcPct val="150000"/>
              </a:lnSpc>
              <a:spcBef>
                <a:spcPct val="50000"/>
              </a:spcBef>
            </a:pPr>
            <a:r>
              <a:rPr kumimoji="1" lang="zh-CN" altLang="en-US" sz="2800" dirty="0">
                <a:solidFill>
                  <a:srgbClr val="FFFFFF"/>
                </a:solidFill>
                <a:latin typeface="黑体" pitchFamily="49" charset="-122"/>
                <a:ea typeface="黑体" pitchFamily="49" charset="-122"/>
              </a:rPr>
              <a:t>（</a:t>
            </a:r>
            <a:r>
              <a:rPr kumimoji="1" lang="en-US" altLang="zh-CN" sz="2800" dirty="0">
                <a:solidFill>
                  <a:srgbClr val="FFFFFF"/>
                </a:solidFill>
                <a:latin typeface="黑体" pitchFamily="49" charset="-122"/>
                <a:ea typeface="黑体" pitchFamily="49" charset="-122"/>
              </a:rPr>
              <a:t>3</a:t>
            </a:r>
            <a:r>
              <a:rPr kumimoji="1" lang="zh-CN" altLang="en-US" sz="2800" dirty="0">
                <a:solidFill>
                  <a:srgbClr val="FFFFFF"/>
                </a:solidFill>
                <a:latin typeface="黑体" pitchFamily="49" charset="-122"/>
                <a:ea typeface="黑体" pitchFamily="49" charset="-122"/>
              </a:rPr>
              <a:t>）</a:t>
            </a:r>
            <a:r>
              <a:rPr kumimoji="1" lang="en-US" altLang="zh-CN" sz="2800" dirty="0">
                <a:solidFill>
                  <a:srgbClr val="FFFFFF"/>
                </a:solidFill>
                <a:latin typeface="黑体" pitchFamily="49" charset="-122"/>
                <a:ea typeface="黑体" pitchFamily="49" charset="-122"/>
              </a:rPr>
              <a:t>3</a:t>
            </a:r>
            <a:r>
              <a:rPr kumimoji="1" lang="zh-CN" altLang="en-US" sz="2800" dirty="0">
                <a:solidFill>
                  <a:srgbClr val="FFFFFF"/>
                </a:solidFill>
                <a:latin typeface="黑体" pitchFamily="49" charset="-122"/>
                <a:ea typeface="黑体" pitchFamily="49" charset="-122"/>
              </a:rPr>
              <a:t>种基因型个体的存活率到观察时为止是相等</a:t>
            </a:r>
            <a:r>
              <a:rPr kumimoji="1" lang="zh-CN" altLang="en-US" sz="2800" dirty="0" smtClean="0">
                <a:solidFill>
                  <a:srgbClr val="FFFFFF"/>
                </a:solidFill>
                <a:latin typeface="黑体" pitchFamily="49" charset="-122"/>
                <a:ea typeface="黑体" pitchFamily="49" charset="-122"/>
              </a:rPr>
              <a:t>的</a:t>
            </a:r>
            <a:endParaRPr kumimoji="1" lang="zh-CN" altLang="en-US" sz="2800" dirty="0">
              <a:solidFill>
                <a:srgbClr val="FFFFFF"/>
              </a:solidFill>
              <a:latin typeface="黑体" pitchFamily="49" charset="-122"/>
              <a:ea typeface="黑体" pitchFamily="49" charset="-122"/>
            </a:endParaRPr>
          </a:p>
          <a:p>
            <a:pPr algn="just">
              <a:lnSpc>
                <a:spcPct val="150000"/>
              </a:lnSpc>
              <a:spcBef>
                <a:spcPct val="50000"/>
              </a:spcBef>
            </a:pPr>
            <a:r>
              <a:rPr kumimoji="1" lang="zh-CN" altLang="en-US" sz="2800" dirty="0">
                <a:solidFill>
                  <a:srgbClr val="FFFFFF"/>
                </a:solidFill>
                <a:latin typeface="黑体" pitchFamily="49" charset="-122"/>
                <a:ea typeface="黑体" pitchFamily="49" charset="-122"/>
              </a:rPr>
              <a:t>（</a:t>
            </a:r>
            <a:r>
              <a:rPr kumimoji="1" lang="en-US" altLang="zh-CN" sz="2800" dirty="0">
                <a:solidFill>
                  <a:srgbClr val="FFFFFF"/>
                </a:solidFill>
                <a:latin typeface="黑体" pitchFamily="49" charset="-122"/>
                <a:ea typeface="黑体" pitchFamily="49" charset="-122"/>
              </a:rPr>
              <a:t>4</a:t>
            </a:r>
            <a:r>
              <a:rPr kumimoji="1" lang="zh-CN" altLang="en-US" sz="2800" dirty="0">
                <a:solidFill>
                  <a:srgbClr val="FFFFFF"/>
                </a:solidFill>
                <a:latin typeface="黑体" pitchFamily="49" charset="-122"/>
                <a:ea typeface="黑体" pitchFamily="49" charset="-122"/>
              </a:rPr>
              <a:t>）显性是</a:t>
            </a:r>
            <a:r>
              <a:rPr kumimoji="1" lang="zh-CN" altLang="en-US" sz="2800" dirty="0" smtClean="0">
                <a:solidFill>
                  <a:srgbClr val="FFFFFF"/>
                </a:solidFill>
                <a:latin typeface="黑体" pitchFamily="49" charset="-122"/>
                <a:ea typeface="黑体" pitchFamily="49" charset="-122"/>
              </a:rPr>
              <a:t>完全的</a:t>
            </a:r>
            <a:endParaRPr kumimoji="1" lang="zh-CN" altLang="en-US" sz="2800" dirty="0">
              <a:solidFill>
                <a:srgbClr val="FFFFFF"/>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87017" y="152400"/>
            <a:ext cx="8229600" cy="1143000"/>
          </a:xfrm>
          <a:noFill/>
        </p:spPr>
        <p:txBody>
          <a:bodyPr/>
          <a:lstStyle/>
          <a:p>
            <a:r>
              <a:rPr lang="en-US" altLang="zh-CN" sz="3200" dirty="0" smtClean="0">
                <a:solidFill>
                  <a:srgbClr val="FFFF00"/>
                </a:solidFill>
                <a:latin typeface="黑体" pitchFamily="49" charset="-122"/>
                <a:ea typeface="黑体" pitchFamily="49" charset="-122"/>
              </a:rPr>
              <a:t>3.2</a:t>
            </a:r>
            <a:r>
              <a:rPr lang="zh-CN" altLang="en-US" sz="3200" dirty="0" smtClean="0">
                <a:solidFill>
                  <a:srgbClr val="FFFF00"/>
                </a:solidFill>
                <a:latin typeface="黑体" pitchFamily="49" charset="-122"/>
                <a:ea typeface="黑体" pitchFamily="49" charset="-122"/>
              </a:rPr>
              <a:t>　自由组合定律及其遗传分析</a:t>
            </a:r>
            <a:br>
              <a:rPr lang="zh-CN" altLang="en-US" sz="3200" dirty="0" smtClean="0">
                <a:solidFill>
                  <a:srgbClr val="FFFF00"/>
                </a:solidFill>
                <a:latin typeface="黑体" pitchFamily="49" charset="-122"/>
                <a:ea typeface="黑体" pitchFamily="49" charset="-122"/>
              </a:rPr>
            </a:br>
            <a:endParaRPr lang="zh-CN" altLang="en-US" sz="3200" dirty="0" smtClean="0">
              <a:solidFill>
                <a:srgbClr val="FFFF00"/>
              </a:solidFill>
              <a:latin typeface="黑体" pitchFamily="49" charset="-122"/>
              <a:ea typeface="黑体" pitchFamily="49" charset="-122"/>
            </a:endParaRPr>
          </a:p>
        </p:txBody>
      </p:sp>
      <p:sp>
        <p:nvSpPr>
          <p:cNvPr id="15363" name="Rectangle 3"/>
          <p:cNvSpPr>
            <a:spLocks noGrp="1" noChangeArrowheads="1"/>
          </p:cNvSpPr>
          <p:nvPr>
            <p:ph type="body" idx="1"/>
          </p:nvPr>
        </p:nvSpPr>
        <p:spPr>
          <a:xfrm>
            <a:off x="410817" y="838200"/>
            <a:ext cx="8382000" cy="533400"/>
          </a:xfrm>
        </p:spPr>
        <p:txBody>
          <a:bodyPr/>
          <a:lstStyle/>
          <a:p>
            <a:pPr>
              <a:buFontTx/>
              <a:buNone/>
            </a:pPr>
            <a:r>
              <a:rPr lang="en-US" altLang="zh-CN" sz="2400" dirty="0" smtClean="0">
                <a:solidFill>
                  <a:srgbClr val="FFFF00"/>
                </a:solidFill>
                <a:latin typeface="黑体" pitchFamily="49" charset="-122"/>
                <a:ea typeface="黑体" pitchFamily="49" charset="-122"/>
              </a:rPr>
              <a:t>3.2.1</a:t>
            </a:r>
            <a:r>
              <a:rPr lang="zh-CN" altLang="en-US" sz="2400" dirty="0" smtClean="0">
                <a:solidFill>
                  <a:srgbClr val="FFFF00"/>
                </a:solidFill>
                <a:latin typeface="黑体" pitchFamily="49" charset="-122"/>
                <a:ea typeface="黑体" pitchFamily="49" charset="-122"/>
              </a:rPr>
              <a:t>　双因子杂交实验及自由组合定律</a:t>
            </a:r>
          </a:p>
          <a:p>
            <a:pPr>
              <a:buFontTx/>
              <a:buNone/>
            </a:pPr>
            <a:r>
              <a:rPr kumimoji="1" lang="zh-CN" altLang="en-US" sz="2400" dirty="0" smtClean="0">
                <a:latin typeface="黑体" pitchFamily="49" charset="-122"/>
                <a:ea typeface="黑体" pitchFamily="49" charset="-122"/>
              </a:rPr>
              <a:t>      </a:t>
            </a:r>
          </a:p>
        </p:txBody>
      </p:sp>
      <p:pic>
        <p:nvPicPr>
          <p:cNvPr id="7" name="图片 6"/>
          <p:cNvPicPr>
            <a:picLocks noChangeAspect="1"/>
          </p:cNvPicPr>
          <p:nvPr/>
        </p:nvPicPr>
        <p:blipFill>
          <a:blip r:embed="rId2" cstate="print"/>
          <a:stretch>
            <a:fillRect/>
          </a:stretch>
        </p:blipFill>
        <p:spPr>
          <a:xfrm>
            <a:off x="187363" y="1368286"/>
            <a:ext cx="8923507" cy="533731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304800" y="631825"/>
            <a:ext cx="8839200" cy="5353050"/>
          </a:xfrm>
          <a:prstGeom prst="rect">
            <a:avLst/>
          </a:prstGeom>
          <a:noFill/>
          <a:ln w="9525">
            <a:noFill/>
            <a:miter lim="800000"/>
            <a:headEnd/>
            <a:tailEnd/>
          </a:ln>
        </p:spPr>
        <p:txBody>
          <a:bodyPr>
            <a:spAutoFit/>
          </a:bodyPr>
          <a:lstStyle/>
          <a:p>
            <a:pPr algn="just">
              <a:lnSpc>
                <a:spcPct val="90000"/>
              </a:lnSpc>
              <a:spcBef>
                <a:spcPct val="30000"/>
              </a:spcBef>
            </a:pPr>
            <a:r>
              <a:rPr kumimoji="1" lang="zh-CN" altLang="en-US" sz="2400">
                <a:latin typeface="黑体" pitchFamily="49" charset="-122"/>
                <a:ea typeface="黑体" pitchFamily="49" charset="-122"/>
              </a:rPr>
              <a:t>独立分离和自由组合</a:t>
            </a:r>
            <a:endParaRPr kumimoji="1" lang="zh-CN" altLang="en-US" sz="2400">
              <a:solidFill>
                <a:srgbClr val="FFFFFF"/>
              </a:solidFill>
              <a:latin typeface="黑体" pitchFamily="49" charset="-122"/>
              <a:ea typeface="黑体" pitchFamily="49" charset="-122"/>
            </a:endParaRPr>
          </a:p>
          <a:p>
            <a:pPr algn="just">
              <a:lnSpc>
                <a:spcPct val="110000"/>
              </a:lnSpc>
              <a:spcBef>
                <a:spcPct val="30000"/>
              </a:spcBef>
            </a:pPr>
            <a:r>
              <a:rPr kumimoji="1" lang="zh-CN" altLang="en-US" sz="2400">
                <a:solidFill>
                  <a:srgbClr val="FFFFFF"/>
                </a:solidFill>
                <a:latin typeface="华文新魏" pitchFamily="2" charset="-122"/>
                <a:ea typeface="华文新魏" pitchFamily="2" charset="-122"/>
              </a:rPr>
              <a:t>    </a:t>
            </a:r>
            <a:r>
              <a:rPr kumimoji="1" lang="zh-CN" altLang="en-US">
                <a:solidFill>
                  <a:srgbClr val="FFFFFF"/>
                </a:solidFill>
                <a:latin typeface="Comic Sans MS" pitchFamily="66" charset="0"/>
                <a:ea typeface="黑体" pitchFamily="49" charset="-122"/>
              </a:rPr>
              <a:t>怎样解释</a:t>
            </a:r>
            <a:r>
              <a:rPr kumimoji="1" lang="en-US" altLang="zh-CN">
                <a:solidFill>
                  <a:srgbClr val="FFFFFF"/>
                </a:solidFill>
                <a:latin typeface="Comic Sans MS" pitchFamily="66" charset="0"/>
                <a:ea typeface="黑体" pitchFamily="49" charset="-122"/>
              </a:rPr>
              <a:t>9</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a:t>
            </a:r>
            <a:r>
              <a:rPr kumimoji="1" lang="zh-CN" altLang="en-US">
                <a:solidFill>
                  <a:srgbClr val="FFFFFF"/>
                </a:solidFill>
                <a:latin typeface="Comic Sans MS" pitchFamily="66" charset="0"/>
                <a:ea typeface="黑体" pitchFamily="49" charset="-122"/>
              </a:rPr>
              <a:t>这个比例？孟德尔将这两对性状折开，分别只考察其中的一对，在总共</a:t>
            </a:r>
            <a:r>
              <a:rPr kumimoji="1" lang="en-US" altLang="zh-CN">
                <a:solidFill>
                  <a:srgbClr val="FFFFFF"/>
                </a:solidFill>
                <a:latin typeface="Comic Sans MS" pitchFamily="66" charset="0"/>
                <a:ea typeface="黑体" pitchFamily="49" charset="-122"/>
              </a:rPr>
              <a:t>556</a:t>
            </a:r>
            <a:r>
              <a:rPr kumimoji="1" lang="zh-CN" altLang="en-US">
                <a:solidFill>
                  <a:srgbClr val="FFFFFF"/>
                </a:solidFill>
                <a:latin typeface="Comic Sans MS" pitchFamily="66" charset="0"/>
                <a:ea typeface="黑体" pitchFamily="49" charset="-122"/>
              </a:rPr>
              <a:t>粒种子中：</a:t>
            </a:r>
          </a:p>
          <a:p>
            <a:pPr algn="just">
              <a:lnSpc>
                <a:spcPct val="110000"/>
              </a:lnSpc>
              <a:spcBef>
                <a:spcPct val="30000"/>
              </a:spcBef>
            </a:pPr>
            <a:r>
              <a:rPr kumimoji="1" lang="zh-CN" altLang="en-US">
                <a:solidFill>
                  <a:srgbClr val="FFFFFF"/>
                </a:solidFill>
                <a:latin typeface="Comic Sans MS" pitchFamily="66" charset="0"/>
                <a:ea typeface="黑体" pitchFamily="49" charset="-122"/>
              </a:rPr>
              <a:t>       黄</a:t>
            </a:r>
            <a:r>
              <a:rPr kumimoji="1" lang="en-US" altLang="zh-CN">
                <a:solidFill>
                  <a:srgbClr val="FFFFFF"/>
                </a:solidFill>
                <a:latin typeface="Comic Sans MS" pitchFamily="66" charset="0"/>
                <a:ea typeface="黑体" pitchFamily="49" charset="-122"/>
              </a:rPr>
              <a:t>416</a:t>
            </a:r>
            <a:r>
              <a:rPr kumimoji="1" lang="zh-CN" altLang="en-US">
                <a:solidFill>
                  <a:srgbClr val="FFFFFF"/>
                </a:solidFill>
                <a:latin typeface="Comic Sans MS" pitchFamily="66" charset="0"/>
                <a:ea typeface="黑体" pitchFamily="49" charset="-122"/>
              </a:rPr>
              <a:t>粒＝</a:t>
            </a:r>
            <a:r>
              <a:rPr kumimoji="1" lang="en-US" altLang="zh-CN">
                <a:solidFill>
                  <a:srgbClr val="FFFFFF"/>
                </a:solidFill>
                <a:latin typeface="Comic Sans MS" pitchFamily="66" charset="0"/>
                <a:ea typeface="黑体" pitchFamily="49" charset="-122"/>
              </a:rPr>
              <a:t>315</a:t>
            </a:r>
            <a:r>
              <a:rPr kumimoji="1" lang="zh-CN" altLang="en-US">
                <a:solidFill>
                  <a:srgbClr val="FFFFFF"/>
                </a:solidFill>
                <a:latin typeface="Comic Sans MS" pitchFamily="66" charset="0"/>
                <a:ea typeface="黑体" pitchFamily="49" charset="-122"/>
              </a:rPr>
              <a:t>粒 黄圆＋</a:t>
            </a:r>
            <a:r>
              <a:rPr kumimoji="1" lang="en-US" altLang="zh-CN">
                <a:solidFill>
                  <a:srgbClr val="FFFFFF"/>
                </a:solidFill>
                <a:latin typeface="Comic Sans MS" pitchFamily="66" charset="0"/>
                <a:ea typeface="黑体" pitchFamily="49" charset="-122"/>
              </a:rPr>
              <a:t>101</a:t>
            </a:r>
            <a:r>
              <a:rPr kumimoji="1" lang="zh-CN" altLang="en-US">
                <a:solidFill>
                  <a:srgbClr val="FFFFFF"/>
                </a:solidFill>
                <a:latin typeface="Comic Sans MS" pitchFamily="66" charset="0"/>
                <a:ea typeface="黑体" pitchFamily="49" charset="-122"/>
              </a:rPr>
              <a:t>粒 黄皱</a:t>
            </a:r>
          </a:p>
          <a:p>
            <a:pPr algn="just">
              <a:lnSpc>
                <a:spcPct val="110000"/>
              </a:lnSpc>
              <a:spcBef>
                <a:spcPct val="30000"/>
              </a:spcBef>
            </a:pPr>
            <a:r>
              <a:rPr kumimoji="1" lang="zh-CN" altLang="en-US">
                <a:solidFill>
                  <a:srgbClr val="FFFFFF"/>
                </a:solidFill>
                <a:latin typeface="Comic Sans MS" pitchFamily="66" charset="0"/>
                <a:ea typeface="黑体" pitchFamily="49" charset="-122"/>
              </a:rPr>
              <a:t>       绿</a:t>
            </a:r>
            <a:r>
              <a:rPr kumimoji="1" lang="en-US" altLang="zh-CN">
                <a:solidFill>
                  <a:srgbClr val="FFFFFF"/>
                </a:solidFill>
                <a:latin typeface="Comic Sans MS" pitchFamily="66" charset="0"/>
                <a:ea typeface="黑体" pitchFamily="49" charset="-122"/>
              </a:rPr>
              <a:t>140</a:t>
            </a:r>
            <a:r>
              <a:rPr kumimoji="1" lang="zh-CN" altLang="en-US">
                <a:solidFill>
                  <a:srgbClr val="FFFFFF"/>
                </a:solidFill>
                <a:latin typeface="Comic Sans MS" pitchFamily="66" charset="0"/>
                <a:ea typeface="黑体" pitchFamily="49" charset="-122"/>
              </a:rPr>
              <a:t>粒＝</a:t>
            </a:r>
            <a:r>
              <a:rPr kumimoji="1" lang="en-US" altLang="zh-CN">
                <a:solidFill>
                  <a:srgbClr val="FFFFFF"/>
                </a:solidFill>
                <a:latin typeface="Comic Sans MS" pitchFamily="66" charset="0"/>
                <a:ea typeface="黑体" pitchFamily="49" charset="-122"/>
              </a:rPr>
              <a:t>108</a:t>
            </a:r>
            <a:r>
              <a:rPr kumimoji="1" lang="zh-CN" altLang="en-US">
                <a:solidFill>
                  <a:srgbClr val="FFFFFF"/>
                </a:solidFill>
                <a:latin typeface="Comic Sans MS" pitchFamily="66" charset="0"/>
                <a:ea typeface="黑体" pitchFamily="49" charset="-122"/>
              </a:rPr>
              <a:t>粒 绿圆＋</a:t>
            </a:r>
            <a:r>
              <a:rPr kumimoji="1" lang="en-US" altLang="zh-CN">
                <a:solidFill>
                  <a:srgbClr val="FFFFFF"/>
                </a:solidFill>
                <a:latin typeface="Comic Sans MS" pitchFamily="66" charset="0"/>
                <a:ea typeface="黑体" pitchFamily="49" charset="-122"/>
              </a:rPr>
              <a:t>32</a:t>
            </a:r>
            <a:r>
              <a:rPr kumimoji="1" lang="zh-CN" altLang="en-US">
                <a:solidFill>
                  <a:srgbClr val="FFFFFF"/>
                </a:solidFill>
                <a:latin typeface="Comic Sans MS" pitchFamily="66" charset="0"/>
                <a:ea typeface="黑体" pitchFamily="49" charset="-122"/>
              </a:rPr>
              <a:t>粒 绿皱</a:t>
            </a:r>
          </a:p>
          <a:p>
            <a:pPr algn="just">
              <a:lnSpc>
                <a:spcPct val="110000"/>
              </a:lnSpc>
              <a:spcBef>
                <a:spcPct val="30000"/>
              </a:spcBef>
            </a:pPr>
            <a:r>
              <a:rPr kumimoji="1" lang="zh-CN" altLang="en-US">
                <a:solidFill>
                  <a:srgbClr val="FFFFFF"/>
                </a:solidFill>
                <a:latin typeface="Comic Sans MS" pitchFamily="66" charset="0"/>
                <a:ea typeface="黑体" pitchFamily="49" charset="-122"/>
              </a:rPr>
              <a:t>所以  从颜色上看 黄色：绿色＝</a:t>
            </a:r>
            <a:r>
              <a:rPr kumimoji="1" lang="en-US" altLang="zh-CN">
                <a:solidFill>
                  <a:srgbClr val="FFFFFF"/>
                </a:solidFill>
                <a:latin typeface="Comic Sans MS" pitchFamily="66" charset="0"/>
                <a:ea typeface="黑体" pitchFamily="49" charset="-122"/>
              </a:rPr>
              <a:t>416</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140</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2.97</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1=3:1</a:t>
            </a:r>
          </a:p>
          <a:p>
            <a:pPr>
              <a:lnSpc>
                <a:spcPct val="110000"/>
              </a:lnSpc>
              <a:spcBef>
                <a:spcPct val="30000"/>
              </a:spcBef>
            </a:pPr>
            <a:r>
              <a:rPr kumimoji="1" lang="en-US" altLang="zh-CN">
                <a:solidFill>
                  <a:srgbClr val="FFFFFF"/>
                </a:solidFill>
                <a:latin typeface="Comic Sans MS" pitchFamily="66" charset="0"/>
                <a:ea typeface="黑体" pitchFamily="49" charset="-122"/>
              </a:rPr>
              <a:t>        </a:t>
            </a:r>
            <a:r>
              <a:rPr kumimoji="1" lang="zh-CN" altLang="en-US">
                <a:solidFill>
                  <a:srgbClr val="FFFFFF"/>
                </a:solidFill>
                <a:latin typeface="Comic Sans MS" pitchFamily="66" charset="0"/>
                <a:ea typeface="黑体" pitchFamily="49" charset="-122"/>
              </a:rPr>
              <a:t>再考察种子的形状：</a:t>
            </a:r>
          </a:p>
          <a:p>
            <a:pPr>
              <a:lnSpc>
                <a:spcPct val="110000"/>
              </a:lnSpc>
              <a:spcBef>
                <a:spcPct val="30000"/>
              </a:spcBef>
            </a:pPr>
            <a:r>
              <a:rPr kumimoji="1" lang="zh-CN" altLang="en-US">
                <a:solidFill>
                  <a:srgbClr val="FFFFFF"/>
                </a:solidFill>
                <a:latin typeface="Comic Sans MS" pitchFamily="66" charset="0"/>
                <a:ea typeface="黑体" pitchFamily="49" charset="-122"/>
              </a:rPr>
              <a:t>        圆：</a:t>
            </a:r>
            <a:r>
              <a:rPr kumimoji="1" lang="en-US" altLang="zh-CN">
                <a:solidFill>
                  <a:srgbClr val="FFFFFF"/>
                </a:solidFill>
                <a:latin typeface="Comic Sans MS" pitchFamily="66" charset="0"/>
                <a:ea typeface="黑体" pitchFamily="49" charset="-122"/>
              </a:rPr>
              <a:t>423</a:t>
            </a:r>
            <a:r>
              <a:rPr kumimoji="1" lang="zh-CN" altLang="en-US">
                <a:solidFill>
                  <a:srgbClr val="FFFFFF"/>
                </a:solidFill>
                <a:latin typeface="Comic Sans MS" pitchFamily="66" charset="0"/>
                <a:ea typeface="黑体" pitchFamily="49" charset="-122"/>
              </a:rPr>
              <a:t>粒＝</a:t>
            </a:r>
            <a:r>
              <a:rPr kumimoji="1" lang="en-US" altLang="zh-CN">
                <a:solidFill>
                  <a:srgbClr val="FFFFFF"/>
                </a:solidFill>
                <a:latin typeface="Comic Sans MS" pitchFamily="66" charset="0"/>
                <a:ea typeface="黑体" pitchFamily="49" charset="-122"/>
              </a:rPr>
              <a:t>315</a:t>
            </a:r>
            <a:r>
              <a:rPr kumimoji="1" lang="zh-CN" altLang="en-US">
                <a:solidFill>
                  <a:srgbClr val="FFFFFF"/>
                </a:solidFill>
                <a:latin typeface="Comic Sans MS" pitchFamily="66" charset="0"/>
                <a:ea typeface="黑体" pitchFamily="49" charset="-122"/>
              </a:rPr>
              <a:t>粒黄圆＋</a:t>
            </a:r>
            <a:r>
              <a:rPr kumimoji="1" lang="en-US" altLang="zh-CN">
                <a:solidFill>
                  <a:srgbClr val="FFFFFF"/>
                </a:solidFill>
                <a:latin typeface="Comic Sans MS" pitchFamily="66" charset="0"/>
                <a:ea typeface="黑体" pitchFamily="49" charset="-122"/>
              </a:rPr>
              <a:t>108</a:t>
            </a:r>
            <a:r>
              <a:rPr kumimoji="1" lang="zh-CN" altLang="en-US">
                <a:solidFill>
                  <a:srgbClr val="FFFFFF"/>
                </a:solidFill>
                <a:latin typeface="Comic Sans MS" pitchFamily="66" charset="0"/>
                <a:ea typeface="黑体" pitchFamily="49" charset="-122"/>
              </a:rPr>
              <a:t>粒绿圆</a:t>
            </a:r>
          </a:p>
          <a:p>
            <a:pPr>
              <a:lnSpc>
                <a:spcPct val="110000"/>
              </a:lnSpc>
              <a:spcBef>
                <a:spcPct val="30000"/>
              </a:spcBef>
            </a:pPr>
            <a:r>
              <a:rPr kumimoji="1" lang="zh-CN" altLang="en-US">
                <a:solidFill>
                  <a:srgbClr val="FFFFFF"/>
                </a:solidFill>
                <a:latin typeface="Comic Sans MS" pitchFamily="66" charset="0"/>
                <a:ea typeface="黑体" pitchFamily="49" charset="-122"/>
              </a:rPr>
              <a:t>        皱：</a:t>
            </a:r>
            <a:r>
              <a:rPr kumimoji="1" lang="en-US" altLang="zh-CN">
                <a:solidFill>
                  <a:srgbClr val="FFFFFF"/>
                </a:solidFill>
                <a:latin typeface="Comic Sans MS" pitchFamily="66" charset="0"/>
                <a:ea typeface="黑体" pitchFamily="49" charset="-122"/>
              </a:rPr>
              <a:t>133</a:t>
            </a:r>
            <a:r>
              <a:rPr kumimoji="1" lang="zh-CN" altLang="en-US">
                <a:solidFill>
                  <a:srgbClr val="FFFFFF"/>
                </a:solidFill>
                <a:latin typeface="Comic Sans MS" pitchFamily="66" charset="0"/>
                <a:ea typeface="黑体" pitchFamily="49" charset="-122"/>
              </a:rPr>
              <a:t>粒＝</a:t>
            </a:r>
            <a:r>
              <a:rPr kumimoji="1" lang="en-US" altLang="zh-CN">
                <a:solidFill>
                  <a:srgbClr val="FFFFFF"/>
                </a:solidFill>
                <a:latin typeface="Comic Sans MS" pitchFamily="66" charset="0"/>
                <a:ea typeface="黑体" pitchFamily="49" charset="-122"/>
              </a:rPr>
              <a:t>101</a:t>
            </a:r>
            <a:r>
              <a:rPr kumimoji="1" lang="zh-CN" altLang="en-US">
                <a:solidFill>
                  <a:srgbClr val="FFFFFF"/>
                </a:solidFill>
                <a:latin typeface="Comic Sans MS" pitchFamily="66" charset="0"/>
                <a:ea typeface="黑体" pitchFamily="49" charset="-122"/>
              </a:rPr>
              <a:t>粒黄皱＋</a:t>
            </a:r>
            <a:r>
              <a:rPr kumimoji="1" lang="en-US" altLang="zh-CN">
                <a:solidFill>
                  <a:srgbClr val="FFFFFF"/>
                </a:solidFill>
                <a:latin typeface="Comic Sans MS" pitchFamily="66" charset="0"/>
                <a:ea typeface="黑体" pitchFamily="49" charset="-122"/>
              </a:rPr>
              <a:t>32</a:t>
            </a:r>
            <a:r>
              <a:rPr kumimoji="1" lang="zh-CN" altLang="en-US">
                <a:solidFill>
                  <a:srgbClr val="FFFFFF"/>
                </a:solidFill>
                <a:latin typeface="Comic Sans MS" pitchFamily="66" charset="0"/>
                <a:ea typeface="黑体" pitchFamily="49" charset="-122"/>
              </a:rPr>
              <a:t>绿皱</a:t>
            </a:r>
          </a:p>
          <a:p>
            <a:pPr>
              <a:lnSpc>
                <a:spcPct val="110000"/>
              </a:lnSpc>
              <a:spcBef>
                <a:spcPct val="30000"/>
              </a:spcBef>
            </a:pPr>
            <a:r>
              <a:rPr kumimoji="1" lang="zh-CN" altLang="en-US">
                <a:solidFill>
                  <a:srgbClr val="FFFFFF"/>
                </a:solidFill>
                <a:latin typeface="Comic Sans MS" pitchFamily="66" charset="0"/>
                <a:ea typeface="黑体" pitchFamily="49" charset="-122"/>
              </a:rPr>
              <a:t>所以    圆形：皱形＝</a:t>
            </a:r>
            <a:r>
              <a:rPr kumimoji="1" lang="en-US" altLang="zh-CN">
                <a:solidFill>
                  <a:srgbClr val="FFFFFF"/>
                </a:solidFill>
                <a:latin typeface="Comic Sans MS" pitchFamily="66" charset="0"/>
                <a:ea typeface="黑体" pitchFamily="49" charset="-122"/>
              </a:rPr>
              <a:t>423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133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3.18:1≈3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a:t>
            </a:r>
          </a:p>
          <a:p>
            <a:pPr>
              <a:lnSpc>
                <a:spcPct val="110000"/>
              </a:lnSpc>
              <a:spcBef>
                <a:spcPct val="30000"/>
              </a:spcBef>
            </a:pPr>
            <a:r>
              <a:rPr kumimoji="1" lang="en-US" altLang="zh-CN">
                <a:solidFill>
                  <a:srgbClr val="FFFFFF"/>
                </a:solidFill>
                <a:latin typeface="Comic Sans MS" pitchFamily="66" charset="0"/>
                <a:ea typeface="黑体" pitchFamily="49" charset="-122"/>
              </a:rPr>
              <a:t>       </a:t>
            </a:r>
            <a:r>
              <a:rPr kumimoji="1" lang="zh-CN" altLang="en-US">
                <a:solidFill>
                  <a:srgbClr val="FFFFFF"/>
                </a:solidFill>
                <a:latin typeface="Comic Sans MS" pitchFamily="66" charset="0"/>
                <a:ea typeface="黑体" pitchFamily="49" charset="-122"/>
              </a:rPr>
              <a:t>可见，在分别只考察其中一对性状时，</a:t>
            </a:r>
            <a:r>
              <a:rPr kumimoji="1" lang="en-US" altLang="zh-CN">
                <a:solidFill>
                  <a:srgbClr val="FFFFFF"/>
                </a:solidFill>
                <a:latin typeface="Comic Sans MS" pitchFamily="66" charset="0"/>
                <a:ea typeface="黑体" pitchFamily="49" charset="-122"/>
              </a:rPr>
              <a:t>F</a:t>
            </a:r>
            <a:r>
              <a:rPr kumimoji="1" lang="en-US" altLang="zh-CN" baseline="-30000">
                <a:solidFill>
                  <a:srgbClr val="FFFFFF"/>
                </a:solidFill>
                <a:latin typeface="Comic Sans MS" pitchFamily="66" charset="0"/>
                <a:ea typeface="黑体" pitchFamily="49" charset="-122"/>
              </a:rPr>
              <a:t>2</a:t>
            </a:r>
            <a:r>
              <a:rPr kumimoji="1" lang="zh-CN" altLang="en-US">
                <a:solidFill>
                  <a:srgbClr val="FFFFFF"/>
                </a:solidFill>
                <a:latin typeface="Comic Sans MS" pitchFamily="66" charset="0"/>
                <a:ea typeface="黑体" pitchFamily="49" charset="-122"/>
              </a:rPr>
              <a:t>仍然各自呈</a:t>
            </a:r>
            <a:r>
              <a:rPr kumimoji="1" lang="en-US" altLang="zh-CN">
                <a:solidFill>
                  <a:srgbClr val="FFFFFF"/>
                </a:solidFill>
                <a:latin typeface="Comic Sans MS" pitchFamily="66" charset="0"/>
                <a:ea typeface="黑体" pitchFamily="49" charset="-122"/>
              </a:rPr>
              <a:t>3</a:t>
            </a:r>
            <a:r>
              <a:rPr kumimoji="1" lang="zh-CN" altLang="en-US">
                <a:solidFill>
                  <a:srgbClr val="FFFFFF"/>
                </a:solidFill>
                <a:latin typeface="Comic Sans MS" pitchFamily="66" charset="0"/>
                <a:ea typeface="黑体" pitchFamily="49" charset="-122"/>
              </a:rPr>
              <a:t>：</a:t>
            </a:r>
            <a:r>
              <a:rPr kumimoji="1" lang="en-US" altLang="zh-CN">
                <a:solidFill>
                  <a:srgbClr val="FFFFFF"/>
                </a:solidFill>
                <a:latin typeface="Comic Sans MS" pitchFamily="66" charset="0"/>
                <a:ea typeface="黑体" pitchFamily="49" charset="-122"/>
              </a:rPr>
              <a:t>1</a:t>
            </a:r>
            <a:r>
              <a:rPr kumimoji="1" lang="zh-CN" altLang="en-US">
                <a:solidFill>
                  <a:srgbClr val="FFFFFF"/>
                </a:solidFill>
                <a:latin typeface="Comic Sans MS" pitchFamily="66" charset="0"/>
                <a:ea typeface="黑体" pitchFamily="49" charset="-122"/>
              </a:rPr>
              <a:t>的分离，所以这两对性状是独立遗传的，各自按分离法则分离，相互之间不发生影响，两对性状之间的组合完全自由。 </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noFill/>
        </p:spPr>
        <p:txBody>
          <a:bodyPr/>
          <a:lstStyle/>
          <a:p>
            <a:pPr algn="l"/>
            <a:r>
              <a:rPr lang="zh-CN" altLang="en-US" sz="3200" smtClean="0">
                <a:solidFill>
                  <a:srgbClr val="FFFF00"/>
                </a:solidFill>
                <a:ea typeface="黑体" pitchFamily="49" charset="-122"/>
              </a:rPr>
              <a:t>以上结果说明</a:t>
            </a:r>
            <a:r>
              <a:rPr lang="zh-CN" altLang="en-US" sz="3200" smtClean="0">
                <a:ea typeface="黑体" pitchFamily="49" charset="-122"/>
              </a:rPr>
              <a:t>：</a:t>
            </a:r>
          </a:p>
        </p:txBody>
      </p:sp>
      <p:sp>
        <p:nvSpPr>
          <p:cNvPr id="18435" name="Rectangle 3"/>
          <p:cNvSpPr>
            <a:spLocks noGrp="1" noChangeArrowheads="1"/>
          </p:cNvSpPr>
          <p:nvPr>
            <p:ph type="body" idx="1"/>
          </p:nvPr>
        </p:nvSpPr>
        <p:spPr>
          <a:xfrm>
            <a:off x="381000" y="1143000"/>
            <a:ext cx="8229600" cy="4495800"/>
          </a:xfrm>
        </p:spPr>
        <p:txBody>
          <a:bodyPr/>
          <a:lstStyle/>
          <a:p>
            <a:pPr marL="0" indent="0">
              <a:lnSpc>
                <a:spcPct val="130000"/>
              </a:lnSpc>
              <a:spcBef>
                <a:spcPct val="30000"/>
              </a:spcBef>
              <a:buFontTx/>
              <a:buNone/>
            </a:pP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）决定两对相对性状的两对基因在</a:t>
            </a:r>
            <a:r>
              <a:rPr lang="en-US" altLang="zh-CN" sz="2400" dirty="0" smtClean="0">
                <a:latin typeface="Comic Sans MS" pitchFamily="66" charset="0"/>
                <a:ea typeface="黑体" pitchFamily="49" charset="-122"/>
              </a:rPr>
              <a:t>F</a:t>
            </a:r>
            <a:r>
              <a:rPr lang="en-US" altLang="zh-CN" sz="2400" baseline="-250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杂合子中（</a:t>
            </a:r>
            <a:r>
              <a:rPr lang="en-US" altLang="zh-CN" sz="2400" dirty="0" err="1" smtClean="0">
                <a:latin typeface="Comic Sans MS" pitchFamily="66" charset="0"/>
                <a:ea typeface="黑体" pitchFamily="49" charset="-122"/>
              </a:rPr>
              <a:t>YyRr</a:t>
            </a:r>
            <a:r>
              <a:rPr lang="zh-CN" altLang="en-US" sz="2400" dirty="0" smtClean="0">
                <a:latin typeface="Comic Sans MS" pitchFamily="66" charset="0"/>
                <a:ea typeface="黑体" pitchFamily="49" charset="-122"/>
              </a:rPr>
              <a:t>）互不混淆，各自保持其独立性</a:t>
            </a:r>
            <a:r>
              <a:rPr lang="en-US" altLang="zh-CN" sz="2400" dirty="0" smtClean="0">
                <a:latin typeface="Comic Sans MS" pitchFamily="66" charset="0"/>
                <a:ea typeface="黑体" pitchFamily="49" charset="-122"/>
              </a:rPr>
              <a:t> </a:t>
            </a:r>
            <a:r>
              <a:rPr lang="zh-CN" altLang="en-US" sz="2400" dirty="0" smtClean="0">
                <a:latin typeface="Comic Sans MS" pitchFamily="66" charset="0"/>
                <a:ea typeface="黑体" pitchFamily="49" charset="-122"/>
              </a:rPr>
              <a:t>。 </a:t>
            </a:r>
            <a:endParaRPr lang="en-US" altLang="zh-CN" sz="2400" dirty="0" smtClean="0">
              <a:latin typeface="Comic Sans MS" pitchFamily="66" charset="0"/>
              <a:ea typeface="黑体" pitchFamily="49" charset="-122"/>
            </a:endParaRPr>
          </a:p>
          <a:p>
            <a:pPr marL="0" indent="0">
              <a:lnSpc>
                <a:spcPct val="130000"/>
              </a:lnSpc>
              <a:spcBef>
                <a:spcPct val="30000"/>
              </a:spcBef>
              <a:buFontTx/>
              <a:buNone/>
            </a:pPr>
            <a:endParaRPr lang="zh-CN" altLang="en-US" sz="2400" dirty="0" smtClean="0">
              <a:latin typeface="Comic Sans MS" pitchFamily="66" charset="0"/>
              <a:ea typeface="黑体" pitchFamily="49" charset="-122"/>
            </a:endParaRPr>
          </a:p>
          <a:p>
            <a:pPr marL="0" indent="0">
              <a:lnSpc>
                <a:spcPct val="130000"/>
              </a:lnSpc>
              <a:spcBef>
                <a:spcPct val="30000"/>
              </a:spcBef>
              <a:buFontTx/>
              <a:buNone/>
            </a:pP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2</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F</a:t>
            </a:r>
            <a:r>
              <a:rPr lang="en-US" altLang="zh-CN" sz="2400" baseline="-250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植株形成雌、雄配子时，每对等位基因</a:t>
            </a:r>
            <a:r>
              <a:rPr lang="en-US" altLang="zh-CN" sz="2400" dirty="0" smtClean="0">
                <a:latin typeface="Comic Sans MS" pitchFamily="66" charset="0"/>
                <a:ea typeface="黑体" pitchFamily="49" charset="-122"/>
              </a:rPr>
              <a:t>Y</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y</a:t>
            </a:r>
            <a:r>
              <a:rPr lang="zh-CN" altLang="en-US" sz="2400" dirty="0" smtClean="0">
                <a:latin typeface="Comic Sans MS" pitchFamily="66" charset="0"/>
                <a:ea typeface="黑体" pitchFamily="49" charset="-122"/>
              </a:rPr>
              <a:t>（或</a:t>
            </a:r>
            <a:r>
              <a:rPr lang="en-US" altLang="zh-CN" sz="2400" dirty="0" smtClean="0">
                <a:latin typeface="Comic Sans MS" pitchFamily="66" charset="0"/>
                <a:ea typeface="黑体" pitchFamily="49" charset="-122"/>
              </a:rPr>
              <a:t>R</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r</a:t>
            </a:r>
            <a:r>
              <a:rPr lang="zh-CN" altLang="en-US" sz="2400" dirty="0" smtClean="0">
                <a:latin typeface="Comic Sans MS" pitchFamily="66" charset="0"/>
                <a:ea typeface="黑体" pitchFamily="49" charset="-122"/>
              </a:rPr>
              <a:t>）的分离都是独立的，分别进入不同的配子，不同对的基因则自由组合。所产生的</a:t>
            </a:r>
            <a:r>
              <a:rPr lang="en-US" altLang="zh-CN" sz="2400" dirty="0" smtClean="0">
                <a:latin typeface="Comic Sans MS" pitchFamily="66" charset="0"/>
                <a:ea typeface="黑体" pitchFamily="49" charset="-122"/>
              </a:rPr>
              <a:t>4</a:t>
            </a:r>
            <a:r>
              <a:rPr lang="zh-CN" altLang="en-US" sz="2400" dirty="0" smtClean="0">
                <a:latin typeface="Comic Sans MS" pitchFamily="66" charset="0"/>
                <a:ea typeface="黑体" pitchFamily="49" charset="-122"/>
              </a:rPr>
              <a:t>种基因型的配子（雌或雄）在数量上是相等的，其比率势必为</a:t>
            </a:r>
            <a:r>
              <a:rPr lang="en-US" altLang="zh-CN" sz="24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a:t>
            </a:r>
            <a:r>
              <a:rPr lang="en-US" altLang="zh-CN" sz="2400" dirty="0" smtClean="0">
                <a:latin typeface="Comic Sans MS" pitchFamily="66" charset="0"/>
                <a:ea typeface="黑体" pitchFamily="49" charset="-122"/>
              </a:rPr>
              <a:t>1</a:t>
            </a:r>
            <a:r>
              <a:rPr lang="zh-CN" altLang="en-US" sz="2400" dirty="0" smtClean="0">
                <a:latin typeface="Comic Sans MS" pitchFamily="66" charset="0"/>
                <a:ea typeface="黑体" pitchFamily="49"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533400" y="304800"/>
            <a:ext cx="8305800" cy="6155531"/>
          </a:xfrm>
          <a:prstGeom prst="rect">
            <a:avLst/>
          </a:prstGeom>
          <a:noFill/>
          <a:ln w="9525">
            <a:noFill/>
            <a:miter lim="800000"/>
            <a:headEnd/>
            <a:tailEnd/>
          </a:ln>
          <a:effectLst/>
        </p:spPr>
        <p:txBody>
          <a:bodyPr>
            <a:spAutoFit/>
          </a:bodyPr>
          <a:lstStyle/>
          <a:p>
            <a:pPr algn="just" eaLnBrk="1" hangingPunct="1">
              <a:spcBef>
                <a:spcPct val="50000"/>
              </a:spcBef>
            </a:pPr>
            <a:r>
              <a:rPr kumimoji="1" lang="en-US" altLang="zh-CN" b="1" dirty="0">
                <a:latin typeface="宋体" pitchFamily="2" charset="-122"/>
              </a:rPr>
              <a:t>                  </a:t>
            </a:r>
            <a:r>
              <a:rPr kumimoji="1" lang="zh-CN" altLang="en-US" sz="2800" dirty="0" smtClean="0">
                <a:latin typeface="黑体" pitchFamily="49" charset="-122"/>
                <a:ea typeface="黑体" pitchFamily="49" charset="-122"/>
              </a:rPr>
              <a:t>两</a:t>
            </a:r>
            <a:r>
              <a:rPr kumimoji="1" lang="zh-CN" altLang="en-US" sz="2800" dirty="0">
                <a:latin typeface="黑体" pitchFamily="49" charset="-122"/>
                <a:ea typeface="黑体" pitchFamily="49" charset="-122"/>
              </a:rPr>
              <a:t>对基因杂种的遗传分析</a:t>
            </a:r>
          </a:p>
          <a:p>
            <a:pPr algn="just" eaLnBrk="1" hangingPunct="1">
              <a:spcBef>
                <a:spcPct val="50000"/>
              </a:spcBef>
            </a:pPr>
            <a:r>
              <a:rPr kumimoji="1" lang="zh-CN" altLang="en-US" sz="2400" dirty="0">
                <a:solidFill>
                  <a:srgbClr val="FFFFFF"/>
                </a:solidFill>
                <a:latin typeface="Comic Sans MS" pitchFamily="66" charset="0"/>
                <a:ea typeface="黑体" pitchFamily="49" charset="-122"/>
              </a:rPr>
              <a:t>例：</a:t>
            </a:r>
            <a:r>
              <a:rPr kumimoji="1" lang="en-US" altLang="zh-CN" sz="2400" dirty="0" err="1">
                <a:solidFill>
                  <a:srgbClr val="FFFFFF"/>
                </a:solidFill>
                <a:latin typeface="Comic Sans MS" pitchFamily="66" charset="0"/>
                <a:ea typeface="黑体" pitchFamily="49" charset="-122"/>
              </a:rPr>
              <a:t>RrYy</a:t>
            </a:r>
            <a:r>
              <a:rPr kumimoji="1" lang="en-US" altLang="zh-CN" sz="2400" dirty="0">
                <a:solidFill>
                  <a:srgbClr val="FFFFFF"/>
                </a:solidFill>
                <a:latin typeface="Comic Sans MS" pitchFamily="66" charset="0"/>
                <a:ea typeface="黑体" pitchFamily="49" charset="-122"/>
              </a:rPr>
              <a:t>    ×    </a:t>
            </a:r>
            <a:r>
              <a:rPr kumimoji="1" lang="en-US" altLang="zh-CN" sz="2400" dirty="0" err="1">
                <a:solidFill>
                  <a:srgbClr val="FFFFFF"/>
                </a:solidFill>
                <a:latin typeface="Comic Sans MS" pitchFamily="66" charset="0"/>
                <a:ea typeface="黑体" pitchFamily="49" charset="-122"/>
              </a:rPr>
              <a:t>RrYy</a:t>
            </a:r>
            <a:endParaRPr kumimoji="1" lang="en-US" altLang="zh-CN" sz="2400" dirty="0">
              <a:solidFill>
                <a:srgbClr val="FFFFFF"/>
              </a:solidFill>
              <a:latin typeface="Comic Sans MS" pitchFamily="66" charset="0"/>
              <a:ea typeface="黑体" pitchFamily="49" charset="-122"/>
            </a:endParaRPr>
          </a:p>
          <a:p>
            <a:pPr algn="just" eaLnBrk="1" hangingPunct="1">
              <a:spcBef>
                <a:spcPct val="50000"/>
              </a:spcBef>
            </a:pPr>
            <a:r>
              <a:rPr kumimoji="1" lang="en-US" altLang="zh-CN" sz="2400" dirty="0" err="1">
                <a:solidFill>
                  <a:srgbClr val="FFFFFF"/>
                </a:solidFill>
                <a:latin typeface="Comic Sans MS" pitchFamily="66" charset="0"/>
                <a:ea typeface="黑体" pitchFamily="49" charset="-122"/>
              </a:rPr>
              <a:t>RrYy</a:t>
            </a:r>
            <a:r>
              <a:rPr kumimoji="1" lang="zh-CN" altLang="en-US" sz="2400" dirty="0">
                <a:solidFill>
                  <a:srgbClr val="FFFFFF"/>
                </a:solidFill>
                <a:latin typeface="Comic Sans MS" pitchFamily="66" charset="0"/>
                <a:ea typeface="黑体" pitchFamily="49" charset="-122"/>
              </a:rPr>
              <a:t>产生四种类型的配子，其概率各为</a:t>
            </a:r>
            <a:r>
              <a:rPr kumimoji="1" lang="en-US" altLang="zh-CN" sz="2400" dirty="0">
                <a:solidFill>
                  <a:srgbClr val="FFFFFF"/>
                </a:solidFill>
                <a:latin typeface="Comic Sans MS" pitchFamily="66" charset="0"/>
                <a:ea typeface="黑体" pitchFamily="49" charset="-122"/>
              </a:rPr>
              <a:t>1/4</a:t>
            </a:r>
          </a:p>
          <a:p>
            <a:pPr algn="just" eaLnBrk="1" hangingPunct="1">
              <a:spcBef>
                <a:spcPct val="50000"/>
              </a:spcBef>
            </a:pPr>
            <a:r>
              <a:rPr kumimoji="1" lang="en-US" altLang="zh-CN" dirty="0">
                <a:solidFill>
                  <a:srgbClr val="FFFFFF"/>
                </a:solidFill>
                <a:latin typeface="Comic Sans MS" pitchFamily="66" charset="0"/>
                <a:ea typeface="黑体" pitchFamily="49" charset="-122"/>
              </a:rPr>
              <a:t>   ♂   ♀   1/4RY        1/4Ry       1/4rY        1/4ry</a:t>
            </a:r>
          </a:p>
          <a:p>
            <a:pPr algn="just" eaLnBrk="1" hangingPunct="1">
              <a:spcBef>
                <a:spcPct val="50000"/>
              </a:spcBef>
            </a:pPr>
            <a:r>
              <a:rPr kumimoji="1" lang="en-US" altLang="zh-CN" dirty="0">
                <a:solidFill>
                  <a:srgbClr val="FFFFFF"/>
                </a:solidFill>
                <a:latin typeface="Comic Sans MS" pitchFamily="66" charset="0"/>
                <a:ea typeface="黑体" pitchFamily="49" charset="-122"/>
              </a:rPr>
              <a:t>    1/4RY   1/16RRYY     1/16RRYy     1/16RrYY     1/16RrYy</a:t>
            </a:r>
          </a:p>
          <a:p>
            <a:pPr algn="just" eaLnBrk="1" hangingPunct="1">
              <a:spcBef>
                <a:spcPct val="50000"/>
              </a:spcBef>
            </a:pPr>
            <a:r>
              <a:rPr kumimoji="1" lang="en-US" altLang="zh-CN" dirty="0">
                <a:solidFill>
                  <a:srgbClr val="FFFFFF"/>
                </a:solidFill>
                <a:latin typeface="Comic Sans MS" pitchFamily="66" charset="0"/>
                <a:ea typeface="黑体" pitchFamily="49" charset="-122"/>
              </a:rPr>
              <a:t>    1/4Ry   1/16RRYy      1/16Rryy      1/16RrYy     1/16Rryy</a:t>
            </a:r>
          </a:p>
          <a:p>
            <a:pPr algn="just" eaLnBrk="1" hangingPunct="1">
              <a:spcBef>
                <a:spcPct val="50000"/>
              </a:spcBef>
            </a:pPr>
            <a:r>
              <a:rPr kumimoji="1" lang="en-US" altLang="zh-CN" dirty="0">
                <a:solidFill>
                  <a:srgbClr val="FFFFFF"/>
                </a:solidFill>
                <a:latin typeface="Comic Sans MS" pitchFamily="66" charset="0"/>
                <a:ea typeface="黑体" pitchFamily="49" charset="-122"/>
              </a:rPr>
              <a:t>    1/4rY   1/16RrYY      1/16RrYy      1/16rrYY     1/16rrYy</a:t>
            </a:r>
          </a:p>
          <a:p>
            <a:pPr algn="just" eaLnBrk="1" hangingPunct="1">
              <a:spcBef>
                <a:spcPct val="50000"/>
              </a:spcBef>
            </a:pPr>
            <a:r>
              <a:rPr kumimoji="1" lang="en-US" altLang="zh-CN" dirty="0">
                <a:solidFill>
                  <a:srgbClr val="FFFFFF"/>
                </a:solidFill>
                <a:latin typeface="Comic Sans MS" pitchFamily="66" charset="0"/>
                <a:ea typeface="黑体" pitchFamily="49" charset="-122"/>
              </a:rPr>
              <a:t>    1/4ry   1/16RrYy      1/16Rryy      1/16rrYy       1/16rryy</a:t>
            </a:r>
          </a:p>
          <a:p>
            <a:pPr algn="just" eaLnBrk="1" hangingPunct="1">
              <a:spcBef>
                <a:spcPct val="50000"/>
              </a:spcBef>
            </a:pPr>
            <a:r>
              <a:rPr kumimoji="1" lang="en-US" altLang="zh-CN" dirty="0">
                <a:solidFill>
                  <a:srgbClr val="FFFFFF"/>
                </a:solidFill>
                <a:latin typeface="Comic Sans MS" pitchFamily="66" charset="0"/>
                <a:ea typeface="黑体" pitchFamily="49" charset="-122"/>
              </a:rPr>
              <a:t>   </a:t>
            </a:r>
            <a:r>
              <a:rPr kumimoji="1" lang="en-US" altLang="zh-CN" sz="2400" dirty="0" smtClean="0">
                <a:solidFill>
                  <a:srgbClr val="FFFFFF"/>
                </a:solidFill>
                <a:latin typeface="Comic Sans MS" pitchFamily="66" charset="0"/>
                <a:ea typeface="黑体" pitchFamily="49" charset="-122"/>
              </a:rPr>
              <a:t>9</a:t>
            </a:r>
            <a:r>
              <a:rPr kumimoji="1" lang="zh-CN" altLang="en-US" sz="2400" dirty="0">
                <a:solidFill>
                  <a:srgbClr val="FFFFFF"/>
                </a:solidFill>
                <a:latin typeface="Comic Sans MS" pitchFamily="66" charset="0"/>
                <a:ea typeface="黑体" pitchFamily="49" charset="-122"/>
              </a:rPr>
              <a:t>种</a:t>
            </a:r>
            <a:r>
              <a:rPr kumimoji="1" lang="zh-CN" altLang="en-US" sz="2400" dirty="0" smtClean="0">
                <a:solidFill>
                  <a:srgbClr val="FFFFFF"/>
                </a:solidFill>
                <a:latin typeface="Comic Sans MS" pitchFamily="66" charset="0"/>
                <a:ea typeface="黑体" pitchFamily="49" charset="-122"/>
              </a:rPr>
              <a:t>基因型</a:t>
            </a:r>
            <a:r>
              <a:rPr kumimoji="1" lang="en-US" altLang="zh-CN" sz="2400" dirty="0" smtClean="0">
                <a:solidFill>
                  <a:srgbClr val="FFFFFF"/>
                </a:solidFill>
                <a:latin typeface="Comic Sans MS" pitchFamily="66" charset="0"/>
                <a:ea typeface="黑体" pitchFamily="49" charset="-122"/>
              </a:rPr>
              <a:t>.</a:t>
            </a:r>
          </a:p>
          <a:p>
            <a:pPr algn="just" eaLnBrk="1" hangingPunct="1">
              <a:spcBef>
                <a:spcPct val="50000"/>
              </a:spcBef>
            </a:pPr>
            <a:r>
              <a:rPr kumimoji="1" lang="zh-CN" altLang="en-US" sz="2400" dirty="0" smtClean="0">
                <a:solidFill>
                  <a:srgbClr val="FFFFFF"/>
                </a:solidFill>
                <a:latin typeface="Comic Sans MS" pitchFamily="66" charset="0"/>
                <a:ea typeface="黑体" pitchFamily="49" charset="-122"/>
              </a:rPr>
              <a:t>   相对于表型简并为</a:t>
            </a:r>
            <a:r>
              <a:rPr kumimoji="1" lang="zh-CN" altLang="en-US" sz="2400" dirty="0" smtClean="0">
                <a:effectLst>
                  <a:outerShdw blurRad="38100" dist="38100" dir="2700000" algn="tl">
                    <a:srgbClr val="000000">
                      <a:alpha val="43137"/>
                    </a:srgbClr>
                  </a:outerShdw>
                </a:effectLst>
                <a:latin typeface="Comic Sans MS" pitchFamily="66" charset="0"/>
                <a:ea typeface="黑体" pitchFamily="49" charset="-122"/>
              </a:rPr>
              <a:t>：</a:t>
            </a:r>
            <a:r>
              <a:rPr kumimoji="1" lang="en-US" altLang="zh-CN" sz="2400" dirty="0" smtClean="0">
                <a:effectLst>
                  <a:outerShdw blurRad="38100" dist="38100" dir="2700000" algn="tl">
                    <a:srgbClr val="000000">
                      <a:alpha val="43137"/>
                    </a:srgbClr>
                  </a:outerShdw>
                </a:effectLst>
                <a:latin typeface="Comic Sans MS" pitchFamily="66" charset="0"/>
                <a:ea typeface="黑体" pitchFamily="49" charset="-122"/>
              </a:rPr>
              <a:t>   </a:t>
            </a:r>
            <a:r>
              <a:rPr kumimoji="1" lang="en-US" altLang="zh-CN" sz="2400" b="1" dirty="0" smtClean="0">
                <a:effectLst>
                  <a:outerShdw blurRad="38100" dist="38100" dir="2700000" algn="tl">
                    <a:srgbClr val="000000">
                      <a:alpha val="43137"/>
                    </a:srgbClr>
                  </a:outerShdw>
                </a:effectLst>
                <a:latin typeface="+mn-lt"/>
                <a:ea typeface="黑体" pitchFamily="49" charset="-122"/>
              </a:rPr>
              <a:t>R_Y_ </a:t>
            </a:r>
            <a:r>
              <a:rPr kumimoji="1" lang="zh-CN" altLang="en-US" sz="2400" b="1" dirty="0" smtClean="0">
                <a:effectLst>
                  <a:outerShdw blurRad="38100" dist="38100" dir="2700000" algn="tl">
                    <a:srgbClr val="000000">
                      <a:alpha val="43137"/>
                    </a:srgbClr>
                  </a:outerShdw>
                </a:effectLst>
                <a:latin typeface="+mn-lt"/>
                <a:ea typeface="黑体" pitchFamily="49" charset="-122"/>
              </a:rPr>
              <a:t>：</a:t>
            </a:r>
            <a:r>
              <a:rPr kumimoji="1" lang="en-US" altLang="zh-CN" sz="2400" b="1" dirty="0" err="1" smtClean="0">
                <a:effectLst>
                  <a:outerShdw blurRad="38100" dist="38100" dir="2700000" algn="tl">
                    <a:srgbClr val="000000">
                      <a:alpha val="43137"/>
                    </a:srgbClr>
                  </a:outerShdw>
                </a:effectLst>
                <a:latin typeface="+mn-lt"/>
                <a:ea typeface="黑体" pitchFamily="49" charset="-122"/>
              </a:rPr>
              <a:t>R_yy</a:t>
            </a:r>
            <a:r>
              <a:rPr kumimoji="1" lang="en-US" altLang="zh-CN" sz="2400" b="1" dirty="0" smtClean="0">
                <a:effectLst>
                  <a:outerShdw blurRad="38100" dist="38100" dir="2700000" algn="tl">
                    <a:srgbClr val="000000">
                      <a:alpha val="43137"/>
                    </a:srgbClr>
                  </a:outerShdw>
                </a:effectLst>
                <a:latin typeface="+mn-lt"/>
                <a:ea typeface="黑体" pitchFamily="49" charset="-122"/>
              </a:rPr>
              <a:t> :  </a:t>
            </a:r>
            <a:r>
              <a:rPr kumimoji="1" lang="en-US" altLang="zh-CN" sz="2400" b="1" dirty="0" err="1" smtClean="0">
                <a:effectLst>
                  <a:outerShdw blurRad="38100" dist="38100" dir="2700000" algn="tl">
                    <a:srgbClr val="000000">
                      <a:alpha val="43137"/>
                    </a:srgbClr>
                  </a:outerShdw>
                </a:effectLst>
                <a:latin typeface="+mn-lt"/>
                <a:ea typeface="黑体" pitchFamily="49" charset="-122"/>
              </a:rPr>
              <a:t>rrY</a:t>
            </a:r>
            <a:r>
              <a:rPr kumimoji="1" lang="en-US" altLang="zh-CN" sz="2400" b="1" dirty="0" smtClean="0">
                <a:effectLst>
                  <a:outerShdw blurRad="38100" dist="38100" dir="2700000" algn="tl">
                    <a:srgbClr val="000000">
                      <a:alpha val="43137"/>
                    </a:srgbClr>
                  </a:outerShdw>
                </a:effectLst>
                <a:latin typeface="+mn-lt"/>
                <a:ea typeface="黑体" pitchFamily="49" charset="-122"/>
              </a:rPr>
              <a:t>_:  </a:t>
            </a:r>
            <a:r>
              <a:rPr kumimoji="1" lang="en-US" altLang="zh-CN" sz="2400" b="1" dirty="0" err="1" smtClean="0">
                <a:effectLst>
                  <a:outerShdw blurRad="38100" dist="38100" dir="2700000" algn="tl">
                    <a:srgbClr val="000000">
                      <a:alpha val="43137"/>
                    </a:srgbClr>
                  </a:outerShdw>
                </a:effectLst>
                <a:latin typeface="+mn-lt"/>
                <a:ea typeface="黑体" pitchFamily="49" charset="-122"/>
              </a:rPr>
              <a:t>rryy</a:t>
            </a:r>
            <a:endParaRPr kumimoji="1" lang="en-US" altLang="zh-CN" sz="2400" b="1" dirty="0" smtClean="0">
              <a:effectLst>
                <a:outerShdw blurRad="38100" dist="38100" dir="2700000" algn="tl">
                  <a:srgbClr val="000000">
                    <a:alpha val="43137"/>
                  </a:srgbClr>
                </a:outerShdw>
              </a:effectLst>
              <a:latin typeface="+mn-lt"/>
              <a:ea typeface="黑体" pitchFamily="49" charset="-122"/>
            </a:endParaRPr>
          </a:p>
          <a:p>
            <a:pPr algn="just" eaLnBrk="1" hangingPunct="1">
              <a:spcBef>
                <a:spcPct val="50000"/>
              </a:spcBef>
            </a:pPr>
            <a:r>
              <a:rPr kumimoji="1" lang="en-US" altLang="zh-CN" sz="2400" dirty="0">
                <a:solidFill>
                  <a:srgbClr val="FFFFFF"/>
                </a:solidFill>
                <a:latin typeface="Comic Sans MS" pitchFamily="66" charset="0"/>
                <a:ea typeface="黑体" pitchFamily="49" charset="-122"/>
              </a:rPr>
              <a:t> </a:t>
            </a:r>
            <a:r>
              <a:rPr kumimoji="1" lang="en-US" altLang="zh-CN" sz="2400" dirty="0" smtClean="0">
                <a:solidFill>
                  <a:srgbClr val="FFFFFF"/>
                </a:solidFill>
                <a:latin typeface="Comic Sans MS" pitchFamily="66" charset="0"/>
                <a:ea typeface="黑体" pitchFamily="49" charset="-122"/>
              </a:rPr>
              <a:t>                                    </a:t>
            </a:r>
            <a:r>
              <a:rPr kumimoji="1" lang="en-US" altLang="zh-CN" sz="2400" dirty="0">
                <a:solidFill>
                  <a:srgbClr val="FFFFFF"/>
                </a:solidFill>
                <a:latin typeface="Comic Sans MS" pitchFamily="66" charset="0"/>
                <a:ea typeface="黑体" pitchFamily="49" charset="-122"/>
              </a:rPr>
              <a:t>R_(RR</a:t>
            </a:r>
            <a:r>
              <a:rPr kumimoji="1" lang="zh-CN" altLang="en-US" sz="2400" dirty="0">
                <a:solidFill>
                  <a:srgbClr val="FFFFFF"/>
                </a:solidFill>
                <a:latin typeface="Comic Sans MS" pitchFamily="66" charset="0"/>
                <a:ea typeface="黑体" pitchFamily="49" charset="-122"/>
              </a:rPr>
              <a:t>和</a:t>
            </a:r>
            <a:r>
              <a:rPr kumimoji="1" lang="en-US" altLang="zh-CN" sz="2400" dirty="0">
                <a:solidFill>
                  <a:srgbClr val="FFFFFF"/>
                </a:solidFill>
                <a:latin typeface="Comic Sans MS" pitchFamily="66" charset="0"/>
                <a:ea typeface="黑体" pitchFamily="49" charset="-122"/>
              </a:rPr>
              <a:t>Rr) </a:t>
            </a:r>
            <a:r>
              <a:rPr kumimoji="1" lang="en-US" altLang="zh-CN" sz="2400" dirty="0" smtClean="0">
                <a:solidFill>
                  <a:srgbClr val="FFFFFF"/>
                </a:solidFill>
                <a:latin typeface="Comic Sans MS" pitchFamily="66" charset="0"/>
                <a:ea typeface="黑体" pitchFamily="49" charset="-122"/>
              </a:rPr>
              <a:t>        Y_(YY</a:t>
            </a:r>
            <a:r>
              <a:rPr kumimoji="1" lang="zh-CN" altLang="en-US" sz="2400" dirty="0" smtClean="0">
                <a:solidFill>
                  <a:srgbClr val="FFFFFF"/>
                </a:solidFill>
                <a:latin typeface="Comic Sans MS" pitchFamily="66" charset="0"/>
                <a:ea typeface="黑体" pitchFamily="49" charset="-122"/>
              </a:rPr>
              <a:t>和</a:t>
            </a:r>
            <a:r>
              <a:rPr kumimoji="1" lang="en-US" altLang="zh-CN" sz="2400" dirty="0" err="1" smtClean="0">
                <a:solidFill>
                  <a:srgbClr val="FFFFFF"/>
                </a:solidFill>
                <a:latin typeface="Comic Sans MS" pitchFamily="66" charset="0"/>
                <a:ea typeface="黑体" pitchFamily="49" charset="-122"/>
              </a:rPr>
              <a:t>Yy</a:t>
            </a:r>
            <a:r>
              <a:rPr kumimoji="1" lang="zh-CN" altLang="en-US" sz="2400" dirty="0" smtClean="0">
                <a:solidFill>
                  <a:srgbClr val="FFFFFF"/>
                </a:solidFill>
                <a:latin typeface="Comic Sans MS" pitchFamily="66" charset="0"/>
                <a:ea typeface="黑体" pitchFamily="49" charset="-122"/>
              </a:rPr>
              <a:t>）</a:t>
            </a:r>
            <a:endParaRPr kumimoji="1" lang="zh-CN" altLang="en-US" sz="2400" dirty="0">
              <a:solidFill>
                <a:srgbClr val="FFFFFF"/>
              </a:solidFill>
              <a:latin typeface="Comic Sans MS" pitchFamily="66" charset="0"/>
              <a:ea typeface="黑体" pitchFamily="49" charset="-122"/>
            </a:endParaRPr>
          </a:p>
          <a:p>
            <a:pPr algn="just" eaLnBrk="1" hangingPunct="1">
              <a:spcBef>
                <a:spcPct val="50000"/>
              </a:spcBef>
            </a:pPr>
            <a:r>
              <a:rPr kumimoji="1" lang="zh-CN" altLang="en-US" sz="2400" dirty="0" smtClean="0">
                <a:solidFill>
                  <a:srgbClr val="FFFFFF"/>
                </a:solidFill>
                <a:latin typeface="Comic Sans MS" pitchFamily="66" charset="0"/>
                <a:ea typeface="黑体" pitchFamily="49" charset="-122"/>
              </a:rPr>
              <a:t>   </a:t>
            </a:r>
            <a:r>
              <a:rPr kumimoji="1" lang="en-US" altLang="zh-CN" sz="2400" dirty="0">
                <a:solidFill>
                  <a:srgbClr val="FFFFFF"/>
                </a:solidFill>
                <a:latin typeface="Comic Sans MS" pitchFamily="66" charset="0"/>
                <a:ea typeface="黑体" pitchFamily="49" charset="-122"/>
              </a:rPr>
              <a:t>4</a:t>
            </a:r>
            <a:r>
              <a:rPr kumimoji="1" lang="zh-CN" altLang="en-US" sz="2400" dirty="0">
                <a:solidFill>
                  <a:srgbClr val="FFFFFF"/>
                </a:solidFill>
                <a:latin typeface="Comic Sans MS" pitchFamily="66" charset="0"/>
                <a:ea typeface="黑体" pitchFamily="49" charset="-122"/>
              </a:rPr>
              <a:t>种</a:t>
            </a:r>
            <a:r>
              <a:rPr kumimoji="1" lang="zh-CN" altLang="en-US" sz="2400" dirty="0" smtClean="0">
                <a:solidFill>
                  <a:srgbClr val="FFFFFF"/>
                </a:solidFill>
                <a:latin typeface="Comic Sans MS" pitchFamily="66" charset="0"/>
                <a:ea typeface="黑体" pitchFamily="49" charset="-122"/>
              </a:rPr>
              <a:t>表现型比例为          </a:t>
            </a:r>
            <a:r>
              <a:rPr kumimoji="1" lang="en-US" altLang="zh-CN" sz="2400" dirty="0" smtClean="0">
                <a:solidFill>
                  <a:srgbClr val="FFFFFF"/>
                </a:solidFill>
                <a:latin typeface="Comic Sans MS" pitchFamily="66" charset="0"/>
                <a:ea typeface="黑体" pitchFamily="49" charset="-122"/>
              </a:rPr>
              <a:t>9</a:t>
            </a:r>
            <a:r>
              <a:rPr kumimoji="1" lang="zh-CN" altLang="en-US" sz="2400" dirty="0">
                <a:solidFill>
                  <a:srgbClr val="FFFFFF"/>
                </a:solidFill>
                <a:latin typeface="Comic Sans MS" pitchFamily="66" charset="0"/>
                <a:ea typeface="黑体" pitchFamily="49" charset="-122"/>
              </a:rPr>
              <a:t>：</a:t>
            </a:r>
            <a:r>
              <a:rPr kumimoji="1" lang="en-US" altLang="zh-CN" sz="2400" dirty="0">
                <a:solidFill>
                  <a:srgbClr val="FFFFFF"/>
                </a:solidFill>
                <a:latin typeface="Comic Sans MS" pitchFamily="66" charset="0"/>
                <a:ea typeface="黑体" pitchFamily="49" charset="-122"/>
              </a:rPr>
              <a:t>3</a:t>
            </a:r>
            <a:r>
              <a:rPr kumimoji="1" lang="zh-CN" altLang="en-US" sz="2400" dirty="0">
                <a:solidFill>
                  <a:srgbClr val="FFFFFF"/>
                </a:solidFill>
                <a:latin typeface="Comic Sans MS" pitchFamily="66" charset="0"/>
                <a:ea typeface="黑体" pitchFamily="49" charset="-122"/>
              </a:rPr>
              <a:t>：</a:t>
            </a:r>
            <a:r>
              <a:rPr kumimoji="1" lang="en-US" altLang="zh-CN" sz="2400" dirty="0">
                <a:solidFill>
                  <a:srgbClr val="FFFFFF"/>
                </a:solidFill>
                <a:latin typeface="Comic Sans MS" pitchFamily="66" charset="0"/>
                <a:ea typeface="黑体" pitchFamily="49" charset="-122"/>
              </a:rPr>
              <a:t>3</a:t>
            </a:r>
            <a:r>
              <a:rPr kumimoji="1" lang="zh-CN" altLang="en-US" sz="2400" dirty="0">
                <a:solidFill>
                  <a:srgbClr val="FFFFFF"/>
                </a:solidFill>
                <a:latin typeface="Comic Sans MS" pitchFamily="66" charset="0"/>
                <a:ea typeface="黑体" pitchFamily="49" charset="-122"/>
              </a:rPr>
              <a:t>：</a:t>
            </a:r>
            <a:r>
              <a:rPr kumimoji="1" lang="en-US" altLang="zh-CN" sz="2400" dirty="0" smtClean="0">
                <a:solidFill>
                  <a:srgbClr val="FFFFFF"/>
                </a:solidFill>
                <a:latin typeface="Comic Sans MS" pitchFamily="66" charset="0"/>
                <a:ea typeface="黑体" pitchFamily="49" charset="-122"/>
              </a:rPr>
              <a:t>1</a:t>
            </a:r>
            <a:endParaRPr kumimoji="1" lang="en-US" altLang="zh-CN" sz="2400" dirty="0">
              <a:solidFill>
                <a:srgbClr val="FFFFFF"/>
              </a:solidFill>
              <a:latin typeface="Comic Sans MS" pitchFamily="66" charset="0"/>
              <a:ea typeface="黑体" pitchFamily="49" charset="-122"/>
            </a:endParaRPr>
          </a:p>
        </p:txBody>
      </p:sp>
      <p:sp>
        <p:nvSpPr>
          <p:cNvPr id="43011" name="Line 3"/>
          <p:cNvSpPr>
            <a:spLocks noChangeShapeType="1"/>
          </p:cNvSpPr>
          <p:nvPr/>
        </p:nvSpPr>
        <p:spPr bwMode="auto">
          <a:xfrm>
            <a:off x="1752600" y="2057400"/>
            <a:ext cx="0" cy="2133600"/>
          </a:xfrm>
          <a:prstGeom prst="line">
            <a:avLst/>
          </a:prstGeom>
          <a:noFill/>
          <a:ln w="9525">
            <a:solidFill>
              <a:schemeClr val="tx1"/>
            </a:solidFill>
            <a:round/>
            <a:headEnd/>
            <a:tailEnd/>
          </a:ln>
          <a:effectLst/>
        </p:spPr>
        <p:txBody>
          <a:bodyPr wrap="none"/>
          <a:lstStyle/>
          <a:p>
            <a:endParaRPr lang="zh-CN" altLang="en-US"/>
          </a:p>
        </p:txBody>
      </p:sp>
      <p:sp>
        <p:nvSpPr>
          <p:cNvPr id="43012" name="Line 4"/>
          <p:cNvSpPr>
            <a:spLocks noChangeShapeType="1"/>
          </p:cNvSpPr>
          <p:nvPr/>
        </p:nvSpPr>
        <p:spPr bwMode="auto">
          <a:xfrm flipV="1">
            <a:off x="990600" y="2438400"/>
            <a:ext cx="6553200" cy="0"/>
          </a:xfrm>
          <a:prstGeom prst="line">
            <a:avLst/>
          </a:prstGeom>
          <a:noFill/>
          <a:ln w="9525">
            <a:solidFill>
              <a:schemeClr val="tx1"/>
            </a:solidFill>
            <a:round/>
            <a:headEnd/>
            <a:tailEnd/>
          </a:ln>
          <a:effectLst/>
        </p:spPr>
        <p:txBody>
          <a:bodyPr wrap="none"/>
          <a:lstStyle/>
          <a:p>
            <a:endParaRPr lang="zh-CN" altLang="en-US"/>
          </a:p>
        </p:txBody>
      </p:sp>
      <p:sp>
        <p:nvSpPr>
          <p:cNvPr id="43013" name="Line 5"/>
          <p:cNvSpPr>
            <a:spLocks noChangeShapeType="1"/>
          </p:cNvSpPr>
          <p:nvPr/>
        </p:nvSpPr>
        <p:spPr bwMode="auto">
          <a:xfrm flipH="1" flipV="1">
            <a:off x="990600" y="1981200"/>
            <a:ext cx="685800" cy="381000"/>
          </a:xfrm>
          <a:prstGeom prst="line">
            <a:avLst/>
          </a:prstGeom>
          <a:noFill/>
          <a:ln w="9525">
            <a:solidFill>
              <a:schemeClr val="tx1"/>
            </a:solidFill>
            <a:round/>
            <a:headEnd/>
            <a:tailEnd/>
          </a:ln>
          <a:effectLst/>
        </p:spPr>
        <p:txBody>
          <a:bodyPr wrap="none"/>
          <a:lstStyle/>
          <a:p>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1905000" y="-228600"/>
            <a:ext cx="7772400" cy="1470025"/>
          </a:xfrm>
          <a:noFill/>
        </p:spPr>
        <p:txBody>
          <a:bodyPr/>
          <a:lstStyle/>
          <a:p>
            <a:pPr algn="l"/>
            <a:r>
              <a:rPr lang="en-US" altLang="zh-CN" sz="3600" dirty="0" smtClean="0">
                <a:solidFill>
                  <a:srgbClr val="FFFF00"/>
                </a:solidFill>
                <a:latin typeface="华文新魏" pitchFamily="2" charset="-122"/>
                <a:ea typeface="华文新魏" pitchFamily="2" charset="-122"/>
              </a:rPr>
              <a:t>  </a:t>
            </a:r>
            <a:r>
              <a:rPr lang="zh-CN" altLang="en-US" sz="3600" dirty="0" smtClean="0">
                <a:solidFill>
                  <a:srgbClr val="FFFF00"/>
                </a:solidFill>
                <a:latin typeface="黑体" pitchFamily="49" charset="-122"/>
                <a:ea typeface="黑体" pitchFamily="49" charset="-122"/>
              </a:rPr>
              <a:t>第</a:t>
            </a:r>
            <a:r>
              <a:rPr lang="en-US" altLang="zh-CN" sz="3600" dirty="0" smtClean="0">
                <a:solidFill>
                  <a:srgbClr val="FFFF00"/>
                </a:solidFill>
                <a:latin typeface="黑体" pitchFamily="49" charset="-122"/>
                <a:ea typeface="黑体" pitchFamily="49" charset="-122"/>
              </a:rPr>
              <a:t>3</a:t>
            </a:r>
            <a:r>
              <a:rPr lang="zh-CN" altLang="en-US" sz="3600" dirty="0" smtClean="0">
                <a:solidFill>
                  <a:srgbClr val="FFFF00"/>
                </a:solidFill>
                <a:latin typeface="黑体" pitchFamily="49" charset="-122"/>
                <a:ea typeface="黑体" pitchFamily="49" charset="-122"/>
              </a:rPr>
              <a:t>章 孟德尔式遗传分析</a:t>
            </a:r>
            <a:r>
              <a:rPr lang="zh-CN" altLang="en-US" dirty="0" smtClean="0"/>
              <a:t> </a:t>
            </a:r>
          </a:p>
        </p:txBody>
      </p:sp>
      <p:sp>
        <p:nvSpPr>
          <p:cNvPr id="4099" name="Rectangle 3"/>
          <p:cNvSpPr>
            <a:spLocks noGrp="1" noChangeArrowheads="1"/>
          </p:cNvSpPr>
          <p:nvPr>
            <p:ph type="subTitle" idx="1"/>
          </p:nvPr>
        </p:nvSpPr>
        <p:spPr>
          <a:xfrm>
            <a:off x="457200" y="990600"/>
            <a:ext cx="8382000" cy="5105400"/>
          </a:xfrm>
        </p:spPr>
        <p:txBody>
          <a:bodyPr/>
          <a:lstStyle/>
          <a:p>
            <a:pPr algn="l">
              <a:lnSpc>
                <a:spcPct val="110000"/>
              </a:lnSpc>
            </a:pPr>
            <a:r>
              <a:rPr lang="en-US" altLang="zh-CN" sz="2400" dirty="0" smtClean="0"/>
              <a:t> </a:t>
            </a:r>
            <a:r>
              <a:rPr lang="en-US" altLang="zh-CN" sz="2400" dirty="0" smtClean="0">
                <a:latin typeface="Times New Roman" pitchFamily="18" charset="0"/>
                <a:ea typeface="黑体" pitchFamily="49" charset="-122"/>
              </a:rPr>
              <a:t> </a:t>
            </a:r>
            <a:endParaRPr lang="zh-CN" altLang="en-US" sz="2400" dirty="0" smtClean="0">
              <a:latin typeface="Times New Roman" pitchFamily="18" charset="0"/>
              <a:ea typeface="黑体" pitchFamily="49" charset="-122"/>
            </a:endParaRPr>
          </a:p>
          <a:p>
            <a:pPr algn="l">
              <a:lnSpc>
                <a:spcPct val="110000"/>
              </a:lnSpc>
            </a:pPr>
            <a:r>
              <a:rPr lang="zh-CN" altLang="en-US" sz="2400" dirty="0" smtClean="0">
                <a:latin typeface="Times New Roman" pitchFamily="18" charset="0"/>
                <a:ea typeface="黑体" pitchFamily="49" charset="-122"/>
              </a:rPr>
              <a:t> </a:t>
            </a:r>
            <a:r>
              <a:rPr lang="zh-CN" altLang="en-US" dirty="0" smtClean="0">
                <a:solidFill>
                  <a:srgbClr val="FFFF00"/>
                </a:solidFill>
                <a:latin typeface="Times New Roman" pitchFamily="18" charset="0"/>
                <a:ea typeface="黑体" pitchFamily="49" charset="-122"/>
              </a:rPr>
              <a:t>孟德尔定律通常分为分离定律和自由组合定律，</a:t>
            </a:r>
            <a:r>
              <a:rPr lang="zh-CN" altLang="en-US" dirty="0" smtClean="0">
                <a:latin typeface="Times New Roman" pitchFamily="18" charset="0"/>
                <a:ea typeface="黑体" pitchFamily="49" charset="-122"/>
              </a:rPr>
              <a:t>它是现代遗传学的基础和经典遗传学的核心。</a:t>
            </a:r>
          </a:p>
          <a:p>
            <a:pPr algn="l">
              <a:lnSpc>
                <a:spcPct val="110000"/>
              </a:lnSpc>
            </a:pPr>
            <a:r>
              <a:rPr lang="zh-CN" altLang="en-US" sz="2400" dirty="0" smtClean="0">
                <a:latin typeface="Times New Roman" pitchFamily="18" charset="0"/>
                <a:ea typeface="黑体" pitchFamily="49" charset="-122"/>
              </a:rPr>
              <a:t>       </a:t>
            </a:r>
            <a:r>
              <a:rPr lang="en-US" altLang="zh-CN" sz="2400" dirty="0" smtClean="0">
                <a:latin typeface="Times New Roman" pitchFamily="18" charset="0"/>
                <a:ea typeface="黑体" pitchFamily="49" charset="-122"/>
              </a:rPr>
              <a:t> </a:t>
            </a:r>
            <a:endParaRPr lang="zh-CN" altLang="en-US" sz="2400" dirty="0" smtClean="0">
              <a:solidFill>
                <a:srgbClr val="FFFF00"/>
              </a:solidFill>
              <a:latin typeface="Times New Roman" pitchFamily="18" charset="0"/>
              <a:ea typeface="黑体" pitchFamily="49" charset="-122"/>
            </a:endParaRPr>
          </a:p>
          <a:p>
            <a:pPr algn="l">
              <a:lnSpc>
                <a:spcPct val="110000"/>
              </a:lnSpc>
            </a:pPr>
            <a:r>
              <a:rPr lang="zh-CN" altLang="en-US" dirty="0" smtClean="0">
                <a:latin typeface="黑体" pitchFamily="49" charset="-122"/>
                <a:ea typeface="黑体" pitchFamily="49" charset="-122"/>
              </a:rPr>
              <a:t>本章的主要内容</a:t>
            </a:r>
            <a:r>
              <a:rPr lang="en-US" altLang="zh-CN" dirty="0" smtClean="0">
                <a:latin typeface="黑体" pitchFamily="49" charset="-122"/>
                <a:ea typeface="黑体" pitchFamily="49" charset="-122"/>
              </a:rPr>
              <a:t>:</a:t>
            </a:r>
            <a:r>
              <a:rPr lang="zh-CN" altLang="en-US" dirty="0" smtClean="0">
                <a:solidFill>
                  <a:srgbClr val="FFFF00"/>
                </a:solidFill>
                <a:latin typeface="黑体" pitchFamily="49" charset="-122"/>
                <a:ea typeface="黑体" pitchFamily="49" charset="-122"/>
              </a:rPr>
              <a:t>孟德尔遗传的基本规律及其扩展</a:t>
            </a:r>
            <a:r>
              <a:rPr lang="zh-CN" altLang="en-US" dirty="0" smtClean="0">
                <a:latin typeface="黑体" pitchFamily="49" charset="-122"/>
                <a:ea typeface="黑体" pitchFamily="49" charset="-122"/>
              </a:rPr>
              <a: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28600" y="304800"/>
            <a:ext cx="8686800" cy="5047536"/>
          </a:xfrm>
          <a:prstGeom prst="rect">
            <a:avLst/>
          </a:prstGeom>
          <a:noFill/>
          <a:ln w="9525">
            <a:noFill/>
            <a:miter lim="800000"/>
            <a:headEnd/>
            <a:tailEnd/>
          </a:ln>
        </p:spPr>
        <p:txBody>
          <a:bodyPr wrap="square">
            <a:spAutoFit/>
          </a:bodyPr>
          <a:lstStyle/>
          <a:p>
            <a:pPr algn="ctr">
              <a:spcBef>
                <a:spcPct val="50000"/>
              </a:spcBef>
            </a:pPr>
            <a:r>
              <a:rPr kumimoji="1" lang="en-US" altLang="zh-CN" sz="3200" dirty="0">
                <a:latin typeface="华文新魏" pitchFamily="2" charset="-122"/>
                <a:ea typeface="华文新魏" pitchFamily="2" charset="-122"/>
              </a:rPr>
              <a:t>  </a:t>
            </a:r>
            <a:r>
              <a:rPr kumimoji="1" lang="en-US" altLang="zh-CN" sz="3600" b="1" dirty="0" smtClean="0">
                <a:latin typeface="黑体" panose="02010609060101010101" pitchFamily="49" charset="-122"/>
                <a:ea typeface="黑体" panose="02010609060101010101" pitchFamily="49" charset="-122"/>
              </a:rPr>
              <a:t>3.2.2  </a:t>
            </a:r>
            <a:r>
              <a:rPr kumimoji="1" lang="zh-CN" altLang="en-US" sz="3600" b="1" dirty="0" smtClean="0">
                <a:latin typeface="黑体" pitchFamily="49" charset="-122"/>
                <a:ea typeface="黑体" pitchFamily="49" charset="-122"/>
              </a:rPr>
              <a:t>测交</a:t>
            </a:r>
            <a:endParaRPr kumimoji="1" lang="zh-CN" altLang="en-US" sz="3600" b="1" dirty="0">
              <a:latin typeface="黑体" pitchFamily="49" charset="-122"/>
              <a:ea typeface="黑体" pitchFamily="49" charset="-122"/>
            </a:endParaRPr>
          </a:p>
          <a:p>
            <a:pPr algn="just">
              <a:spcBef>
                <a:spcPct val="50000"/>
              </a:spcBef>
            </a:pPr>
            <a:r>
              <a:rPr kumimoji="1" lang="zh-CN" altLang="en-US" sz="2800" dirty="0" smtClean="0">
                <a:solidFill>
                  <a:srgbClr val="FFFFFF"/>
                </a:solidFill>
                <a:latin typeface="Comic Sans MS" pitchFamily="66" charset="0"/>
                <a:ea typeface="黑体" pitchFamily="49" charset="-122"/>
              </a:rPr>
              <a:t>测交</a:t>
            </a:r>
            <a:r>
              <a:rPr kumimoji="1" lang="zh-CN" altLang="en-US" sz="2800" dirty="0">
                <a:solidFill>
                  <a:srgbClr val="FFFFFF"/>
                </a:solidFill>
                <a:latin typeface="Comic Sans MS" pitchFamily="66" charset="0"/>
                <a:ea typeface="黑体" pitchFamily="49" charset="-122"/>
              </a:rPr>
              <a:t>（</a:t>
            </a:r>
            <a:r>
              <a:rPr kumimoji="1" lang="en-US" altLang="zh-CN" sz="2800" dirty="0">
                <a:latin typeface="Comic Sans MS" pitchFamily="66" charset="0"/>
                <a:ea typeface="黑体" pitchFamily="49" charset="-122"/>
              </a:rPr>
              <a:t>Test cross</a:t>
            </a:r>
            <a:r>
              <a:rPr kumimoji="1" lang="zh-CN" altLang="en-US" sz="2800" dirty="0">
                <a:solidFill>
                  <a:srgbClr val="FFFFFF"/>
                </a:solidFill>
                <a:latin typeface="Comic Sans MS" pitchFamily="66" charset="0"/>
                <a:ea typeface="黑体" pitchFamily="49" charset="-122"/>
              </a:rPr>
              <a:t>）</a:t>
            </a:r>
            <a:r>
              <a:rPr kumimoji="1" lang="en-US" altLang="zh-CN" sz="2800" dirty="0">
                <a:solidFill>
                  <a:srgbClr val="FFFFFF"/>
                </a:solidFill>
                <a:latin typeface="Comic Sans MS" pitchFamily="66" charset="0"/>
                <a:ea typeface="黑体" pitchFamily="49" charset="-122"/>
              </a:rPr>
              <a:t>:</a:t>
            </a:r>
            <a:r>
              <a:rPr kumimoji="1" lang="zh-CN" altLang="en-US" sz="2800" dirty="0">
                <a:solidFill>
                  <a:srgbClr val="FFFFFF"/>
                </a:solidFill>
                <a:latin typeface="Comic Sans MS" pitchFamily="66" charset="0"/>
                <a:ea typeface="黑体" pitchFamily="49" charset="-122"/>
              </a:rPr>
              <a:t>是用来测验杂种基因型的一种杂交方法，用</a:t>
            </a:r>
            <a:r>
              <a:rPr kumimoji="1" lang="en-US" altLang="zh-CN" sz="2800" dirty="0">
                <a:solidFill>
                  <a:srgbClr val="FFFFFF"/>
                </a:solidFill>
                <a:latin typeface="Comic Sans MS" pitchFamily="66" charset="0"/>
                <a:ea typeface="黑体" pitchFamily="49" charset="-122"/>
              </a:rPr>
              <a:t>F</a:t>
            </a:r>
            <a:r>
              <a:rPr kumimoji="1" lang="en-US" altLang="zh-CN" sz="2800" baseline="-30000" dirty="0">
                <a:solidFill>
                  <a:srgbClr val="FFFFFF"/>
                </a:solidFill>
                <a:latin typeface="Comic Sans MS" pitchFamily="66" charset="0"/>
                <a:ea typeface="黑体" pitchFamily="49" charset="-122"/>
              </a:rPr>
              <a:t>1</a:t>
            </a:r>
            <a:r>
              <a:rPr kumimoji="1" lang="zh-CN" altLang="en-US" sz="2800" dirty="0">
                <a:solidFill>
                  <a:srgbClr val="FF0000"/>
                </a:solidFill>
                <a:latin typeface="Comic Sans MS" pitchFamily="66" charset="0"/>
                <a:ea typeface="黑体" pitchFamily="49" charset="-122"/>
              </a:rPr>
              <a:t>与隐性纯合类型</a:t>
            </a:r>
            <a:r>
              <a:rPr kumimoji="1" lang="zh-CN" altLang="en-US" sz="2800" dirty="0">
                <a:solidFill>
                  <a:srgbClr val="FFFFFF"/>
                </a:solidFill>
                <a:latin typeface="Comic Sans MS" pitchFamily="66" charset="0"/>
                <a:ea typeface="黑体" pitchFamily="49" charset="-122"/>
              </a:rPr>
              <a:t>杂交</a:t>
            </a:r>
            <a:r>
              <a:rPr kumimoji="1" lang="zh-CN" altLang="en-US" sz="2800" dirty="0" smtClean="0">
                <a:solidFill>
                  <a:srgbClr val="FFFFFF"/>
                </a:solidFill>
                <a:latin typeface="Comic Sans MS" pitchFamily="66" charset="0"/>
                <a:ea typeface="黑体" pitchFamily="49" charset="-122"/>
              </a:rPr>
              <a:t>。</a:t>
            </a:r>
            <a:endParaRPr kumimoji="1" lang="en-US" altLang="zh-CN" sz="2800" dirty="0" smtClean="0">
              <a:solidFill>
                <a:srgbClr val="FFFFFF"/>
              </a:solidFill>
              <a:latin typeface="Comic Sans MS" pitchFamily="66" charset="0"/>
              <a:ea typeface="黑体" pitchFamily="49" charset="-122"/>
            </a:endParaRPr>
          </a:p>
          <a:p>
            <a:pPr algn="just">
              <a:spcBef>
                <a:spcPct val="50000"/>
              </a:spcBef>
            </a:pPr>
            <a:r>
              <a:rPr kumimoji="1" lang="en-US" altLang="zh-CN" sz="2800" dirty="0" smtClean="0">
                <a:solidFill>
                  <a:srgbClr val="FFFFFF"/>
                </a:solidFill>
                <a:latin typeface="Comic Sans MS" pitchFamily="66" charset="0"/>
                <a:ea typeface="黑体" pitchFamily="49" charset="-122"/>
              </a:rPr>
              <a:t>                            </a:t>
            </a:r>
            <a:r>
              <a:rPr kumimoji="1" lang="en-US" altLang="zh-CN" sz="2800" dirty="0" err="1" smtClean="0">
                <a:solidFill>
                  <a:srgbClr val="FFFFFF"/>
                </a:solidFill>
                <a:latin typeface="Comic Sans MS" pitchFamily="66" charset="0"/>
                <a:ea typeface="黑体" pitchFamily="49" charset="-122"/>
              </a:rPr>
              <a:t>RrYy</a:t>
            </a:r>
            <a:r>
              <a:rPr kumimoji="1" lang="en-US" altLang="zh-CN" sz="2800" dirty="0" smtClean="0">
                <a:solidFill>
                  <a:srgbClr val="FFFFFF"/>
                </a:solidFill>
                <a:latin typeface="Comic Sans MS" pitchFamily="66" charset="0"/>
                <a:ea typeface="黑体" pitchFamily="49" charset="-122"/>
              </a:rPr>
              <a:t>  X  </a:t>
            </a:r>
            <a:r>
              <a:rPr kumimoji="1" lang="en-US" altLang="zh-CN" sz="2800" dirty="0" err="1" smtClean="0">
                <a:solidFill>
                  <a:srgbClr val="FFFFFF"/>
                </a:solidFill>
                <a:latin typeface="Comic Sans MS" pitchFamily="66" charset="0"/>
                <a:ea typeface="黑体" pitchFamily="49" charset="-122"/>
              </a:rPr>
              <a:t>yyrr</a:t>
            </a:r>
            <a:endParaRPr kumimoji="1" lang="en-US" altLang="zh-CN" sz="2800" dirty="0" smtClean="0">
              <a:solidFill>
                <a:srgbClr val="FFFFFF"/>
              </a:solidFill>
              <a:latin typeface="Comic Sans MS" pitchFamily="66" charset="0"/>
              <a:ea typeface="黑体" pitchFamily="49" charset="-122"/>
            </a:endParaRPr>
          </a:p>
          <a:p>
            <a:pPr algn="just">
              <a:spcBef>
                <a:spcPct val="50000"/>
              </a:spcBef>
            </a:pPr>
            <a:endParaRPr kumimoji="1" lang="zh-CN" altLang="en-US" sz="2800" dirty="0">
              <a:solidFill>
                <a:srgbClr val="FFFFFF"/>
              </a:solidFill>
              <a:latin typeface="Comic Sans MS" pitchFamily="66" charset="0"/>
              <a:ea typeface="黑体" pitchFamily="49" charset="-122"/>
            </a:endParaRPr>
          </a:p>
          <a:p>
            <a:pPr algn="just">
              <a:lnSpc>
                <a:spcPct val="150000"/>
              </a:lnSpc>
              <a:spcBef>
                <a:spcPct val="50000"/>
              </a:spcBef>
            </a:pPr>
            <a:r>
              <a:rPr kumimoji="1" lang="zh-CN" altLang="en-US" sz="2400" dirty="0">
                <a:solidFill>
                  <a:srgbClr val="FFFFFF"/>
                </a:solidFill>
                <a:latin typeface="Comic Sans MS" pitchFamily="66" charset="0"/>
                <a:ea typeface="黑体" pitchFamily="49" charset="-122"/>
              </a:rPr>
              <a:t>    </a:t>
            </a:r>
            <a:r>
              <a:rPr kumimoji="1" lang="en-US" altLang="zh-CN" sz="2400" dirty="0" smtClean="0">
                <a:solidFill>
                  <a:srgbClr val="FFFFFF"/>
                </a:solidFill>
                <a:latin typeface="Comic Sans MS" pitchFamily="66" charset="0"/>
                <a:ea typeface="黑体" pitchFamily="49" charset="-122"/>
              </a:rPr>
              <a:t> </a:t>
            </a:r>
            <a:endParaRPr kumimoji="1" lang="zh-CN" altLang="en-US" sz="2400" dirty="0">
              <a:solidFill>
                <a:srgbClr val="FFFFFF"/>
              </a:solidFill>
              <a:latin typeface="Comic Sans MS" pitchFamily="66" charset="0"/>
              <a:ea typeface="黑体" pitchFamily="49" charset="-122"/>
            </a:endParaRPr>
          </a:p>
          <a:p>
            <a:pPr algn="just">
              <a:lnSpc>
                <a:spcPct val="150000"/>
              </a:lnSpc>
              <a:spcBef>
                <a:spcPct val="50000"/>
              </a:spcBef>
            </a:pPr>
            <a:r>
              <a:rPr kumimoji="1" lang="zh-CN" altLang="en-US" sz="2400" dirty="0">
                <a:solidFill>
                  <a:srgbClr val="FFFFFF"/>
                </a:solidFill>
                <a:latin typeface="Comic Sans MS" pitchFamily="66" charset="0"/>
                <a:ea typeface="黑体" pitchFamily="49" charset="-122"/>
              </a:rPr>
              <a:t>      </a:t>
            </a:r>
            <a:r>
              <a:rPr kumimoji="1" lang="en-US" altLang="zh-CN" sz="2400" dirty="0" smtClean="0">
                <a:solidFill>
                  <a:srgbClr val="FFFFFF"/>
                </a:solidFill>
                <a:latin typeface="Comic Sans MS" pitchFamily="66" charset="0"/>
                <a:ea typeface="黑体" pitchFamily="49" charset="-122"/>
              </a:rPr>
              <a:t> </a:t>
            </a:r>
            <a:endParaRPr kumimoji="1" lang="zh-CN" altLang="en-US" sz="2400" dirty="0">
              <a:solidFill>
                <a:srgbClr val="FFFFFF"/>
              </a:solidFill>
              <a:latin typeface="Comic Sans MS" pitchFamily="66" charset="0"/>
              <a:ea typeface="黑体" pitchFamily="49" charset="-122"/>
            </a:endParaRPr>
          </a:p>
          <a:p>
            <a:pPr>
              <a:spcBef>
                <a:spcPct val="50000"/>
              </a:spcBef>
            </a:pPr>
            <a:endParaRPr kumimoji="1" lang="en-US" altLang="zh-CN" sz="2400" dirty="0">
              <a:solidFill>
                <a:srgbClr val="FFFFFF"/>
              </a:solidFill>
              <a:latin typeface="Comic Sans MS" pitchFamily="66" charset="0"/>
              <a:ea typeface="黑体" pitchFamily="49" charset="-122"/>
            </a:endParaRPr>
          </a:p>
        </p:txBody>
      </p:sp>
      <p:pic>
        <p:nvPicPr>
          <p:cNvPr id="4" name="Picture 5"/>
          <p:cNvPicPr>
            <a:picLocks noChangeAspect="1" noChangeArrowheads="1"/>
          </p:cNvPicPr>
          <p:nvPr/>
        </p:nvPicPr>
        <p:blipFill>
          <a:blip r:embed="rId3" cstate="print"/>
          <a:srcRect/>
          <a:stretch>
            <a:fillRect/>
          </a:stretch>
        </p:blipFill>
        <p:spPr bwMode="auto">
          <a:xfrm>
            <a:off x="26593" y="2667000"/>
            <a:ext cx="9090813"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838200" y="457200"/>
            <a:ext cx="7772400" cy="519112"/>
          </a:xfrm>
          <a:noFill/>
        </p:spPr>
        <p:txBody>
          <a:bodyPr/>
          <a:lstStyle/>
          <a:p>
            <a:r>
              <a:rPr lang="en-US" altLang="zh-CN" sz="2800" b="1" dirty="0" smtClean="0">
                <a:latin typeface="宋体" pitchFamily="2" charset="-122"/>
              </a:rPr>
              <a:t>    </a:t>
            </a:r>
            <a:r>
              <a:rPr lang="en-US" altLang="zh-CN" sz="3600" dirty="0" smtClean="0">
                <a:solidFill>
                  <a:srgbClr val="FFFF00"/>
                </a:solidFill>
                <a:latin typeface="黑体" pitchFamily="49" charset="-122"/>
                <a:ea typeface="黑体" pitchFamily="49" charset="-122"/>
              </a:rPr>
              <a:t>3.3  </a:t>
            </a:r>
            <a:r>
              <a:rPr lang="zh-CN" altLang="en-US" sz="3600" dirty="0" smtClean="0">
                <a:solidFill>
                  <a:srgbClr val="FFFF00"/>
                </a:solidFill>
                <a:latin typeface="黑体" pitchFamily="49" charset="-122"/>
                <a:ea typeface="黑体" pitchFamily="49" charset="-122"/>
              </a:rPr>
              <a:t>遗传学研究中的统计方法</a:t>
            </a:r>
          </a:p>
        </p:txBody>
      </p:sp>
      <p:sp>
        <p:nvSpPr>
          <p:cNvPr id="21507" name="Text Box 3"/>
          <p:cNvSpPr txBox="1">
            <a:spLocks noChangeArrowheads="1"/>
          </p:cNvSpPr>
          <p:nvPr/>
        </p:nvSpPr>
        <p:spPr bwMode="auto">
          <a:xfrm>
            <a:off x="609600" y="1219200"/>
            <a:ext cx="8229600" cy="5539978"/>
          </a:xfrm>
          <a:prstGeom prst="rect">
            <a:avLst/>
          </a:prstGeom>
          <a:noFill/>
          <a:ln w="9525">
            <a:noFill/>
            <a:miter lim="800000"/>
            <a:headEnd/>
            <a:tailEnd/>
          </a:ln>
        </p:spPr>
        <p:txBody>
          <a:bodyPr>
            <a:spAutoFit/>
          </a:bodyPr>
          <a:lstStyle/>
          <a:p>
            <a:pPr algn="just">
              <a:spcBef>
                <a:spcPct val="50000"/>
              </a:spcBef>
            </a:pPr>
            <a:r>
              <a:rPr kumimoji="1" lang="zh-CN" altLang="en-US" sz="2400" dirty="0" smtClean="0">
                <a:solidFill>
                  <a:srgbClr val="FFFFFF"/>
                </a:solidFill>
                <a:latin typeface="Comic Sans MS" pitchFamily="66" charset="0"/>
                <a:ea typeface="黑体" pitchFamily="49" charset="-122"/>
              </a:rPr>
              <a:t>孟德尔进行遗传分析重大</a:t>
            </a:r>
            <a:r>
              <a:rPr kumimoji="1" lang="zh-CN" altLang="en-US" sz="2400" dirty="0">
                <a:solidFill>
                  <a:srgbClr val="FFFFFF"/>
                </a:solidFill>
                <a:latin typeface="Comic Sans MS" pitchFamily="66" charset="0"/>
                <a:ea typeface="黑体" pitchFamily="49" charset="-122"/>
              </a:rPr>
              <a:t>成功</a:t>
            </a:r>
            <a:r>
              <a:rPr kumimoji="1" lang="zh-CN" altLang="en-US" sz="2400" dirty="0" smtClean="0">
                <a:solidFill>
                  <a:srgbClr val="FFFFFF"/>
                </a:solidFill>
                <a:latin typeface="Comic Sans MS" pitchFamily="66" charset="0"/>
                <a:ea typeface="黑体" pitchFamily="49" charset="-122"/>
              </a:rPr>
              <a:t>归于</a:t>
            </a:r>
            <a:r>
              <a:rPr kumimoji="1" lang="zh-CN" altLang="en-US" sz="2400" dirty="0" smtClean="0">
                <a:latin typeface="Comic Sans MS" pitchFamily="66" charset="0"/>
                <a:ea typeface="黑体" pitchFamily="49" charset="-122"/>
              </a:rPr>
              <a:t>统计学</a:t>
            </a:r>
            <a:r>
              <a:rPr kumimoji="1" lang="zh-CN" altLang="en-US" sz="2400" dirty="0">
                <a:latin typeface="Comic Sans MS" pitchFamily="66" charset="0"/>
                <a:ea typeface="黑体" pitchFamily="49" charset="-122"/>
              </a:rPr>
              <a:t>方法</a:t>
            </a:r>
          </a:p>
          <a:p>
            <a:pPr algn="just">
              <a:spcBef>
                <a:spcPct val="50000"/>
              </a:spcBef>
            </a:pPr>
            <a:r>
              <a:rPr kumimoji="1" lang="en-US" altLang="zh-CN" sz="2400" dirty="0" smtClean="0">
                <a:solidFill>
                  <a:srgbClr val="FFFFFF"/>
                </a:solidFill>
                <a:latin typeface="黑体" panose="02010609060101010101" pitchFamily="49" charset="-122"/>
                <a:ea typeface="黑体" panose="02010609060101010101" pitchFamily="49" charset="-122"/>
              </a:rPr>
              <a:t>3</a:t>
            </a:r>
            <a:r>
              <a:rPr kumimoji="1" lang="zh-CN" altLang="en-US" sz="2400" dirty="0">
                <a:solidFill>
                  <a:srgbClr val="FFFFFF"/>
                </a:solidFill>
                <a:latin typeface="黑体" panose="02010609060101010101" pitchFamily="49" charset="-122"/>
                <a:ea typeface="黑体" panose="02010609060101010101" pitchFamily="49" charset="-122"/>
              </a:rPr>
              <a:t>：</a:t>
            </a:r>
            <a:r>
              <a:rPr kumimoji="1" lang="en-US" altLang="zh-CN" sz="2400" dirty="0">
                <a:solidFill>
                  <a:srgbClr val="FFFFFF"/>
                </a:solidFill>
                <a:latin typeface="黑体" panose="02010609060101010101" pitchFamily="49" charset="-122"/>
                <a:ea typeface="黑体" panose="02010609060101010101" pitchFamily="49" charset="-122"/>
              </a:rPr>
              <a:t>1</a:t>
            </a:r>
            <a:r>
              <a:rPr kumimoji="1" lang="zh-CN" altLang="en-US" sz="2400" dirty="0">
                <a:solidFill>
                  <a:srgbClr val="FFFFFF"/>
                </a:solidFill>
                <a:latin typeface="黑体" panose="02010609060101010101" pitchFamily="49" charset="-122"/>
                <a:ea typeface="黑体" panose="02010609060101010101" pitchFamily="49" charset="-122"/>
              </a:rPr>
              <a:t>或</a:t>
            </a:r>
            <a:r>
              <a:rPr kumimoji="1" lang="en-US" altLang="zh-CN" sz="2400" dirty="0">
                <a:solidFill>
                  <a:srgbClr val="FFFFFF"/>
                </a:solidFill>
                <a:latin typeface="黑体" panose="02010609060101010101" pitchFamily="49" charset="-122"/>
                <a:ea typeface="黑体" panose="02010609060101010101" pitchFamily="49" charset="-122"/>
              </a:rPr>
              <a:t>1</a:t>
            </a:r>
            <a:r>
              <a:rPr kumimoji="1" lang="zh-CN" altLang="en-US" sz="2400" dirty="0">
                <a:solidFill>
                  <a:srgbClr val="FFFFFF"/>
                </a:solidFill>
                <a:latin typeface="黑体" panose="02010609060101010101" pitchFamily="49" charset="-122"/>
                <a:ea typeface="黑体" panose="02010609060101010101" pitchFamily="49" charset="-122"/>
              </a:rPr>
              <a:t>：</a:t>
            </a:r>
            <a:r>
              <a:rPr kumimoji="1" lang="en-US" altLang="zh-CN" sz="2400" dirty="0">
                <a:solidFill>
                  <a:srgbClr val="FFFFFF"/>
                </a:solidFill>
                <a:latin typeface="黑体" panose="02010609060101010101" pitchFamily="49" charset="-122"/>
                <a:ea typeface="黑体" panose="02010609060101010101" pitchFamily="49" charset="-122"/>
              </a:rPr>
              <a:t>1</a:t>
            </a:r>
            <a:r>
              <a:rPr kumimoji="1" lang="zh-CN" altLang="en-US" sz="2400" dirty="0">
                <a:solidFill>
                  <a:srgbClr val="FFFFFF"/>
                </a:solidFill>
                <a:latin typeface="黑体" panose="02010609060101010101" pitchFamily="49" charset="-122"/>
                <a:ea typeface="黑体" panose="02010609060101010101" pitchFamily="49" charset="-122"/>
              </a:rPr>
              <a:t>只是当个体数相当多时比较接近而已，个体数目少时，实得结果与理论常常有明显的偏差。</a:t>
            </a:r>
          </a:p>
          <a:p>
            <a:pPr algn="just">
              <a:spcBef>
                <a:spcPct val="50000"/>
              </a:spcBef>
            </a:pPr>
            <a:r>
              <a:rPr kumimoji="1" lang="zh-CN" altLang="en-US" dirty="0">
                <a:solidFill>
                  <a:srgbClr val="FFFFFF"/>
                </a:solidFill>
                <a:latin typeface="Comic Sans MS" pitchFamily="66" charset="0"/>
                <a:ea typeface="黑体" pitchFamily="49" charset="-122"/>
              </a:rPr>
              <a:t>例：黄豌豆  </a:t>
            </a:r>
            <a:r>
              <a:rPr kumimoji="1" lang="en-US" altLang="zh-CN" dirty="0">
                <a:solidFill>
                  <a:srgbClr val="FFFFFF"/>
                </a:solidFill>
                <a:latin typeface="Comic Sans MS" pitchFamily="66" charset="0"/>
                <a:ea typeface="黑体" pitchFamily="49" charset="-122"/>
              </a:rPr>
              <a:t>×  </a:t>
            </a:r>
            <a:r>
              <a:rPr kumimoji="1" lang="zh-CN" altLang="en-US" dirty="0">
                <a:solidFill>
                  <a:srgbClr val="FFFFFF"/>
                </a:solidFill>
                <a:latin typeface="Comic Sans MS" pitchFamily="66" charset="0"/>
                <a:ea typeface="黑体" pitchFamily="49" charset="-122"/>
              </a:rPr>
              <a:t>绿豌豆</a:t>
            </a:r>
          </a:p>
          <a:p>
            <a:pPr algn="just">
              <a:spcBef>
                <a:spcPct val="50000"/>
              </a:spcBef>
            </a:pPr>
            <a:r>
              <a:rPr kumimoji="1" lang="zh-CN" altLang="en-US" dirty="0">
                <a:solidFill>
                  <a:srgbClr val="FFFFFF"/>
                </a:solidFill>
                <a:latin typeface="Comic Sans MS" pitchFamily="66" charset="0"/>
                <a:ea typeface="黑体" pitchFamily="49" charset="-122"/>
              </a:rPr>
              <a:t>                   ↓    </a:t>
            </a:r>
            <a:r>
              <a:rPr kumimoji="1" lang="zh-CN" altLang="en-US" dirty="0" smtClean="0">
                <a:solidFill>
                  <a:srgbClr val="FFFFFF"/>
                </a:solidFill>
                <a:latin typeface="Comic Sans MS" pitchFamily="66" charset="0"/>
                <a:ea typeface="黑体" pitchFamily="49" charset="-122"/>
              </a:rPr>
              <a:t>   </a:t>
            </a:r>
            <a:r>
              <a:rPr kumimoji="1" lang="en-US" altLang="zh-CN" dirty="0" smtClean="0">
                <a:solidFill>
                  <a:srgbClr val="FFFFFF"/>
                </a:solidFill>
                <a:latin typeface="Comic Sans MS" pitchFamily="66" charset="0"/>
                <a:ea typeface="黑体" pitchFamily="49" charset="-122"/>
              </a:rPr>
              <a:t>8023</a:t>
            </a:r>
            <a:r>
              <a:rPr kumimoji="1" lang="zh-CN" altLang="en-US" dirty="0">
                <a:solidFill>
                  <a:srgbClr val="FFFFFF"/>
                </a:solidFill>
                <a:latin typeface="Comic Sans MS" pitchFamily="66" charset="0"/>
                <a:ea typeface="黑体" pitchFamily="49" charset="-122"/>
              </a:rPr>
              <a:t>粒</a:t>
            </a:r>
            <a:r>
              <a:rPr kumimoji="1" lang="en-US" altLang="zh-CN" dirty="0">
                <a:solidFill>
                  <a:srgbClr val="FFFFFF"/>
                </a:solidFill>
                <a:latin typeface="Comic Sans MS" pitchFamily="66" charset="0"/>
                <a:ea typeface="黑体" pitchFamily="49" charset="-122"/>
              </a:rPr>
              <a:t>F</a:t>
            </a:r>
            <a:r>
              <a:rPr kumimoji="1" lang="en-US" altLang="zh-CN" baseline="-30000" dirty="0">
                <a:solidFill>
                  <a:srgbClr val="FFFFFF"/>
                </a:solidFill>
                <a:latin typeface="Comic Sans MS" pitchFamily="66" charset="0"/>
                <a:ea typeface="黑体" pitchFamily="49" charset="-122"/>
              </a:rPr>
              <a:t>2</a:t>
            </a:r>
            <a:r>
              <a:rPr kumimoji="1" lang="zh-CN" altLang="en-US" dirty="0">
                <a:solidFill>
                  <a:srgbClr val="FFFFFF"/>
                </a:solidFill>
                <a:latin typeface="Comic Sans MS" pitchFamily="66" charset="0"/>
                <a:ea typeface="黑体" pitchFamily="49" charset="-122"/>
              </a:rPr>
              <a:t>种子</a:t>
            </a:r>
          </a:p>
          <a:p>
            <a:pPr algn="just">
              <a:spcBef>
                <a:spcPct val="50000"/>
              </a:spcBef>
            </a:pPr>
            <a:r>
              <a:rPr kumimoji="1" lang="zh-CN" altLang="en-US" dirty="0">
                <a:solidFill>
                  <a:srgbClr val="FFFFFF"/>
                </a:solidFill>
                <a:latin typeface="Comic Sans MS" pitchFamily="66" charset="0"/>
                <a:ea typeface="黑体" pitchFamily="49" charset="-122"/>
              </a:rPr>
              <a:t>              </a:t>
            </a:r>
            <a:r>
              <a:rPr kumimoji="1" lang="en-US" altLang="zh-CN" dirty="0">
                <a:solidFill>
                  <a:srgbClr val="FFFFFF"/>
                </a:solidFill>
                <a:latin typeface="Comic Sans MS" pitchFamily="66" charset="0"/>
                <a:ea typeface="黑体" pitchFamily="49" charset="-122"/>
              </a:rPr>
              <a:t>258</a:t>
            </a:r>
            <a:r>
              <a:rPr kumimoji="1" lang="zh-CN" altLang="en-US" dirty="0">
                <a:solidFill>
                  <a:srgbClr val="FFFFFF"/>
                </a:solidFill>
                <a:latin typeface="Comic Sans MS" pitchFamily="66" charset="0"/>
                <a:ea typeface="黑体" pitchFamily="49" charset="-122"/>
              </a:rPr>
              <a:t>株</a:t>
            </a:r>
            <a:r>
              <a:rPr kumimoji="1" lang="en-US" altLang="zh-CN" dirty="0">
                <a:solidFill>
                  <a:srgbClr val="FFFFFF"/>
                </a:solidFill>
                <a:latin typeface="Comic Sans MS" pitchFamily="66" charset="0"/>
                <a:ea typeface="黑体" pitchFamily="49" charset="-122"/>
              </a:rPr>
              <a:t>F</a:t>
            </a:r>
            <a:r>
              <a:rPr kumimoji="1" lang="en-US" altLang="zh-CN" baseline="-25000" dirty="0">
                <a:solidFill>
                  <a:srgbClr val="FFFFFF"/>
                </a:solidFill>
                <a:latin typeface="Comic Sans MS" pitchFamily="66" charset="0"/>
                <a:ea typeface="黑体" pitchFamily="49" charset="-122"/>
              </a:rPr>
              <a:t>1</a:t>
            </a:r>
            <a:r>
              <a:rPr kumimoji="1" lang="en-US" altLang="zh-CN" dirty="0">
                <a:solidFill>
                  <a:srgbClr val="FFFFFF"/>
                </a:solidFill>
                <a:latin typeface="Comic Sans MS" pitchFamily="66" charset="0"/>
                <a:ea typeface="黑体" pitchFamily="49" charset="-122"/>
              </a:rPr>
              <a:t>   </a:t>
            </a:r>
            <a:r>
              <a:rPr kumimoji="1" lang="zh-CN" altLang="en-US" dirty="0">
                <a:solidFill>
                  <a:srgbClr val="FFFFFF"/>
                </a:solidFill>
                <a:latin typeface="Comic Sans MS" pitchFamily="66" charset="0"/>
                <a:ea typeface="黑体" pitchFamily="49" charset="-122"/>
              </a:rPr>
              <a:t>其中黄</a:t>
            </a:r>
            <a:r>
              <a:rPr kumimoji="1" lang="en-US" altLang="zh-CN" dirty="0">
                <a:solidFill>
                  <a:srgbClr val="FFFFFF"/>
                </a:solidFill>
                <a:latin typeface="Comic Sans MS" pitchFamily="66" charset="0"/>
                <a:ea typeface="黑体" pitchFamily="49" charset="-122"/>
              </a:rPr>
              <a:t>6022</a:t>
            </a:r>
            <a:r>
              <a:rPr kumimoji="1" lang="zh-CN" altLang="en-US" dirty="0">
                <a:solidFill>
                  <a:srgbClr val="FFFFFF"/>
                </a:solidFill>
                <a:latin typeface="Comic Sans MS" pitchFamily="66" charset="0"/>
                <a:ea typeface="黑体" pitchFamily="49" charset="-122"/>
              </a:rPr>
              <a:t>粒，绿</a:t>
            </a:r>
            <a:r>
              <a:rPr kumimoji="1" lang="en-US" altLang="zh-CN" dirty="0">
                <a:solidFill>
                  <a:srgbClr val="FFFFFF"/>
                </a:solidFill>
                <a:latin typeface="Comic Sans MS" pitchFamily="66" charset="0"/>
                <a:ea typeface="黑体" pitchFamily="49" charset="-122"/>
              </a:rPr>
              <a:t>2001</a:t>
            </a:r>
            <a:r>
              <a:rPr kumimoji="1" lang="zh-CN" altLang="en-US" dirty="0">
                <a:solidFill>
                  <a:srgbClr val="FFFFFF"/>
                </a:solidFill>
                <a:latin typeface="Comic Sans MS" pitchFamily="66" charset="0"/>
                <a:ea typeface="黑体" pitchFamily="49" charset="-122"/>
              </a:rPr>
              <a:t>粒</a:t>
            </a:r>
          </a:p>
          <a:p>
            <a:pPr algn="just">
              <a:spcBef>
                <a:spcPct val="50000"/>
              </a:spcBef>
            </a:pPr>
            <a:r>
              <a:rPr kumimoji="1" lang="zh-CN" altLang="en-US" dirty="0">
                <a:solidFill>
                  <a:srgbClr val="FFFFFF"/>
                </a:solidFill>
                <a:latin typeface="Comic Sans MS" pitchFamily="66" charset="0"/>
                <a:ea typeface="黑体" pitchFamily="49" charset="-122"/>
              </a:rPr>
              <a:t>        </a:t>
            </a:r>
            <a:r>
              <a:rPr kumimoji="1" lang="zh-CN" altLang="en-US" dirty="0" smtClean="0">
                <a:solidFill>
                  <a:srgbClr val="FFFFFF"/>
                </a:solidFill>
                <a:latin typeface="Comic Sans MS" pitchFamily="66" charset="0"/>
                <a:ea typeface="黑体" pitchFamily="49" charset="-122"/>
              </a:rPr>
              <a:t>总</a:t>
            </a:r>
            <a:r>
              <a:rPr kumimoji="1" lang="zh-CN" altLang="en-US" dirty="0">
                <a:solidFill>
                  <a:srgbClr val="FFFFFF"/>
                </a:solidFill>
                <a:latin typeface="Comic Sans MS" pitchFamily="66" charset="0"/>
                <a:ea typeface="黑体" pitchFamily="49" charset="-122"/>
              </a:rPr>
              <a:t>起来看接近</a:t>
            </a:r>
            <a:r>
              <a:rPr kumimoji="1" lang="en-US" altLang="zh-CN" dirty="0">
                <a:solidFill>
                  <a:srgbClr val="FFFFFF"/>
                </a:solidFill>
                <a:latin typeface="Comic Sans MS" pitchFamily="66" charset="0"/>
                <a:ea typeface="黑体" pitchFamily="49" charset="-122"/>
              </a:rPr>
              <a:t>3</a:t>
            </a:r>
            <a:r>
              <a:rPr kumimoji="1" lang="zh-CN" altLang="en-US" dirty="0">
                <a:solidFill>
                  <a:srgbClr val="FFFFFF"/>
                </a:solidFill>
                <a:latin typeface="Comic Sans MS" pitchFamily="66" charset="0"/>
                <a:ea typeface="黑体" pitchFamily="49" charset="-122"/>
              </a:rPr>
              <a:t>：</a:t>
            </a:r>
            <a:r>
              <a:rPr kumimoji="1" lang="en-US" altLang="zh-CN" dirty="0">
                <a:solidFill>
                  <a:srgbClr val="FFFFFF"/>
                </a:solidFill>
                <a:latin typeface="Comic Sans MS" pitchFamily="66" charset="0"/>
                <a:ea typeface="黑体" pitchFamily="49" charset="-122"/>
              </a:rPr>
              <a:t>1</a:t>
            </a:r>
          </a:p>
          <a:p>
            <a:pPr algn="just">
              <a:spcBef>
                <a:spcPct val="50000"/>
              </a:spcBef>
            </a:pPr>
            <a:r>
              <a:rPr kumimoji="1" lang="en-US" altLang="zh-CN" dirty="0">
                <a:solidFill>
                  <a:srgbClr val="FFFFFF"/>
                </a:solidFill>
                <a:latin typeface="Comic Sans MS" pitchFamily="66" charset="0"/>
                <a:ea typeface="黑体" pitchFamily="49" charset="-122"/>
              </a:rPr>
              <a:t>             </a:t>
            </a:r>
            <a:r>
              <a:rPr kumimoji="1" lang="zh-CN" altLang="en-US" dirty="0">
                <a:solidFill>
                  <a:srgbClr val="FFFFFF"/>
                </a:solidFill>
                <a:latin typeface="Comic Sans MS" pitchFamily="66" charset="0"/>
                <a:ea typeface="黑体" pitchFamily="49" charset="-122"/>
              </a:rPr>
              <a:t>圆  </a:t>
            </a:r>
            <a:r>
              <a:rPr kumimoji="1" lang="en-US" altLang="zh-CN" dirty="0">
                <a:solidFill>
                  <a:srgbClr val="FFFFFF"/>
                </a:solidFill>
                <a:latin typeface="Comic Sans MS" pitchFamily="66" charset="0"/>
                <a:ea typeface="黑体" pitchFamily="49" charset="-122"/>
              </a:rPr>
              <a:t>×  </a:t>
            </a:r>
            <a:r>
              <a:rPr kumimoji="1" lang="zh-CN" altLang="en-US" dirty="0">
                <a:solidFill>
                  <a:srgbClr val="FFFFFF"/>
                </a:solidFill>
                <a:latin typeface="Comic Sans MS" pitchFamily="66" charset="0"/>
                <a:ea typeface="黑体" pitchFamily="49" charset="-122"/>
              </a:rPr>
              <a:t>皱</a:t>
            </a:r>
          </a:p>
          <a:p>
            <a:pPr algn="just">
              <a:spcBef>
                <a:spcPct val="50000"/>
              </a:spcBef>
            </a:pPr>
            <a:r>
              <a:rPr kumimoji="1" lang="zh-CN" altLang="en-US" dirty="0">
                <a:solidFill>
                  <a:srgbClr val="FFFFFF"/>
                </a:solidFill>
                <a:latin typeface="Comic Sans MS" pitchFamily="66" charset="0"/>
                <a:ea typeface="黑体" pitchFamily="49" charset="-122"/>
              </a:rPr>
              <a:t>                 ↓      </a:t>
            </a:r>
            <a:r>
              <a:rPr kumimoji="1" lang="zh-CN" altLang="en-US" dirty="0" smtClean="0">
                <a:solidFill>
                  <a:srgbClr val="FFFFFF"/>
                </a:solidFill>
                <a:latin typeface="Comic Sans MS" pitchFamily="66" charset="0"/>
                <a:ea typeface="黑体" pitchFamily="49" charset="-122"/>
              </a:rPr>
              <a:t>   </a:t>
            </a:r>
            <a:r>
              <a:rPr kumimoji="1" lang="en-US" altLang="zh-CN" dirty="0" smtClean="0">
                <a:solidFill>
                  <a:srgbClr val="FFFFFF"/>
                </a:solidFill>
                <a:latin typeface="Comic Sans MS" pitchFamily="66" charset="0"/>
                <a:ea typeface="黑体" pitchFamily="49" charset="-122"/>
              </a:rPr>
              <a:t>7324</a:t>
            </a:r>
            <a:r>
              <a:rPr kumimoji="1" lang="zh-CN" altLang="en-US" dirty="0">
                <a:solidFill>
                  <a:srgbClr val="FFFFFF"/>
                </a:solidFill>
                <a:latin typeface="Comic Sans MS" pitchFamily="66" charset="0"/>
                <a:ea typeface="黑体" pitchFamily="49" charset="-122"/>
              </a:rPr>
              <a:t>粒</a:t>
            </a:r>
            <a:r>
              <a:rPr kumimoji="1" lang="en-US" altLang="zh-CN" dirty="0">
                <a:solidFill>
                  <a:srgbClr val="FFFFFF"/>
                </a:solidFill>
                <a:latin typeface="Comic Sans MS" pitchFamily="66" charset="0"/>
                <a:ea typeface="黑体" pitchFamily="49" charset="-122"/>
              </a:rPr>
              <a:t>F</a:t>
            </a:r>
            <a:r>
              <a:rPr kumimoji="1" lang="en-US" altLang="zh-CN" baseline="-30000" dirty="0">
                <a:solidFill>
                  <a:srgbClr val="FFFFFF"/>
                </a:solidFill>
                <a:latin typeface="Comic Sans MS" pitchFamily="66" charset="0"/>
                <a:ea typeface="黑体" pitchFamily="49" charset="-122"/>
              </a:rPr>
              <a:t>2</a:t>
            </a:r>
            <a:r>
              <a:rPr kumimoji="1" lang="zh-CN" altLang="en-US" dirty="0">
                <a:solidFill>
                  <a:srgbClr val="FFFFFF"/>
                </a:solidFill>
                <a:latin typeface="Comic Sans MS" pitchFamily="66" charset="0"/>
                <a:ea typeface="黑体" pitchFamily="49" charset="-122"/>
              </a:rPr>
              <a:t>种子 </a:t>
            </a:r>
          </a:p>
          <a:p>
            <a:pPr algn="just">
              <a:spcBef>
                <a:spcPct val="50000"/>
              </a:spcBef>
            </a:pPr>
            <a:r>
              <a:rPr kumimoji="1" lang="zh-CN" altLang="en-US" dirty="0">
                <a:solidFill>
                  <a:srgbClr val="FFFFFF"/>
                </a:solidFill>
                <a:latin typeface="Comic Sans MS" pitchFamily="66" charset="0"/>
                <a:ea typeface="黑体" pitchFamily="49" charset="-122"/>
              </a:rPr>
              <a:t>             </a:t>
            </a:r>
            <a:r>
              <a:rPr kumimoji="1" lang="en-US" altLang="zh-CN" dirty="0">
                <a:solidFill>
                  <a:srgbClr val="FFFFFF"/>
                </a:solidFill>
                <a:latin typeface="Comic Sans MS" pitchFamily="66" charset="0"/>
                <a:ea typeface="黑体" pitchFamily="49" charset="-122"/>
              </a:rPr>
              <a:t>253</a:t>
            </a:r>
            <a:r>
              <a:rPr kumimoji="1" lang="zh-CN" altLang="en-US" dirty="0">
                <a:solidFill>
                  <a:srgbClr val="FFFFFF"/>
                </a:solidFill>
                <a:latin typeface="Comic Sans MS" pitchFamily="66" charset="0"/>
                <a:ea typeface="黑体" pitchFamily="49" charset="-122"/>
              </a:rPr>
              <a:t>株</a:t>
            </a:r>
            <a:r>
              <a:rPr kumimoji="1" lang="en-US" altLang="zh-CN" dirty="0">
                <a:solidFill>
                  <a:srgbClr val="FFFFFF"/>
                </a:solidFill>
                <a:latin typeface="Comic Sans MS" pitchFamily="66" charset="0"/>
                <a:ea typeface="黑体" pitchFamily="49" charset="-122"/>
              </a:rPr>
              <a:t>F</a:t>
            </a:r>
            <a:r>
              <a:rPr kumimoji="1" lang="en-US" altLang="zh-CN" baseline="-30000" dirty="0">
                <a:solidFill>
                  <a:srgbClr val="FFFFFF"/>
                </a:solidFill>
                <a:latin typeface="Comic Sans MS" pitchFamily="66" charset="0"/>
                <a:ea typeface="黑体" pitchFamily="49" charset="-122"/>
              </a:rPr>
              <a:t>1</a:t>
            </a:r>
            <a:r>
              <a:rPr kumimoji="1" lang="en-US" altLang="zh-CN" dirty="0">
                <a:solidFill>
                  <a:srgbClr val="FFFFFF"/>
                </a:solidFill>
                <a:latin typeface="Comic Sans MS" pitchFamily="66" charset="0"/>
                <a:ea typeface="黑体" pitchFamily="49" charset="-122"/>
              </a:rPr>
              <a:t>    </a:t>
            </a:r>
            <a:r>
              <a:rPr kumimoji="1" lang="zh-CN" altLang="en-US" dirty="0">
                <a:solidFill>
                  <a:srgbClr val="FFFFFF"/>
                </a:solidFill>
                <a:latin typeface="Comic Sans MS" pitchFamily="66" charset="0"/>
                <a:ea typeface="黑体" pitchFamily="49" charset="-122"/>
              </a:rPr>
              <a:t>其中</a:t>
            </a:r>
            <a:r>
              <a:rPr kumimoji="1" lang="en-US" altLang="zh-CN" dirty="0">
                <a:solidFill>
                  <a:srgbClr val="FFFFFF"/>
                </a:solidFill>
                <a:latin typeface="Comic Sans MS" pitchFamily="66" charset="0"/>
                <a:ea typeface="黑体" pitchFamily="49" charset="-122"/>
              </a:rPr>
              <a:t>5474</a:t>
            </a:r>
            <a:r>
              <a:rPr kumimoji="1" lang="zh-CN" altLang="en-US" dirty="0">
                <a:solidFill>
                  <a:srgbClr val="FFFFFF"/>
                </a:solidFill>
                <a:latin typeface="Comic Sans MS" pitchFamily="66" charset="0"/>
                <a:ea typeface="黑体" pitchFamily="49" charset="-122"/>
              </a:rPr>
              <a:t>粒圆，</a:t>
            </a:r>
            <a:r>
              <a:rPr kumimoji="1" lang="en-US" altLang="zh-CN" dirty="0">
                <a:solidFill>
                  <a:srgbClr val="FFFFFF"/>
                </a:solidFill>
                <a:latin typeface="Comic Sans MS" pitchFamily="66" charset="0"/>
                <a:ea typeface="黑体" pitchFamily="49" charset="-122"/>
              </a:rPr>
              <a:t>1850</a:t>
            </a:r>
            <a:r>
              <a:rPr kumimoji="1" lang="zh-CN" altLang="en-US" dirty="0">
                <a:solidFill>
                  <a:srgbClr val="FFFFFF"/>
                </a:solidFill>
                <a:latin typeface="Comic Sans MS" pitchFamily="66" charset="0"/>
                <a:ea typeface="黑体" pitchFamily="49" charset="-122"/>
              </a:rPr>
              <a:t>粒皱</a:t>
            </a:r>
          </a:p>
          <a:p>
            <a:pPr algn="just">
              <a:spcBef>
                <a:spcPct val="50000"/>
              </a:spcBef>
            </a:pPr>
            <a:r>
              <a:rPr kumimoji="1" lang="zh-CN" altLang="en-US" dirty="0">
                <a:solidFill>
                  <a:srgbClr val="FFFFFF"/>
                </a:solidFill>
                <a:latin typeface="Comic Sans MS" pitchFamily="66" charset="0"/>
                <a:ea typeface="黑体" pitchFamily="49" charset="-122"/>
              </a:rPr>
              <a:t>        </a:t>
            </a:r>
            <a:r>
              <a:rPr kumimoji="1" lang="zh-CN" altLang="en-US" dirty="0" smtClean="0">
                <a:solidFill>
                  <a:srgbClr val="FFFFFF"/>
                </a:solidFill>
                <a:latin typeface="Comic Sans MS" pitchFamily="66" charset="0"/>
                <a:ea typeface="黑体" pitchFamily="49" charset="-122"/>
              </a:rPr>
              <a:t>总数</a:t>
            </a:r>
            <a:r>
              <a:rPr kumimoji="1" lang="zh-CN" altLang="en-US" dirty="0">
                <a:solidFill>
                  <a:srgbClr val="FFFFFF"/>
                </a:solidFill>
                <a:latin typeface="Comic Sans MS" pitchFamily="66" charset="0"/>
                <a:ea typeface="黑体" pitchFamily="49" charset="-122"/>
              </a:rPr>
              <a:t>也接近</a:t>
            </a:r>
            <a:r>
              <a:rPr kumimoji="1" lang="en-US" altLang="zh-CN" dirty="0">
                <a:solidFill>
                  <a:srgbClr val="FFFFFF"/>
                </a:solidFill>
                <a:latin typeface="Comic Sans MS" pitchFamily="66" charset="0"/>
                <a:ea typeface="黑体" pitchFamily="49" charset="-122"/>
              </a:rPr>
              <a:t>3</a:t>
            </a:r>
            <a:r>
              <a:rPr kumimoji="1" lang="zh-CN" altLang="en-US" dirty="0">
                <a:solidFill>
                  <a:srgbClr val="FFFFFF"/>
                </a:solidFill>
                <a:latin typeface="Comic Sans MS" pitchFamily="66" charset="0"/>
                <a:ea typeface="黑体" pitchFamily="49" charset="-122"/>
              </a:rPr>
              <a:t>：</a:t>
            </a:r>
            <a:r>
              <a:rPr kumimoji="1" lang="en-US" altLang="zh-CN" dirty="0">
                <a:solidFill>
                  <a:srgbClr val="FFFFFF"/>
                </a:solidFill>
                <a:latin typeface="Comic Sans MS" pitchFamily="66" charset="0"/>
                <a:ea typeface="黑体" pitchFamily="49" charset="-122"/>
              </a:rPr>
              <a:t>1</a:t>
            </a:r>
          </a:p>
          <a:p>
            <a:pPr algn="just">
              <a:spcBef>
                <a:spcPct val="50000"/>
              </a:spcBef>
            </a:pPr>
            <a:r>
              <a:rPr kumimoji="1" lang="en-US" altLang="zh-CN" dirty="0">
                <a:solidFill>
                  <a:srgbClr val="FFFFFF"/>
                </a:solidFill>
                <a:latin typeface="Comic Sans MS" pitchFamily="66" charset="0"/>
                <a:ea typeface="黑体" pitchFamily="49" charset="-122"/>
              </a:rPr>
              <a:t>       </a:t>
            </a:r>
            <a:endParaRPr kumimoji="1" lang="zh-CN" altLang="en-US" dirty="0">
              <a:solidFill>
                <a:srgbClr val="FFFFFF"/>
              </a:solidFill>
              <a:latin typeface="Comic Sans MS" pitchFamily="66" charset="0"/>
              <a:ea typeface="黑体" pitchFamily="49"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609600" y="1600200"/>
            <a:ext cx="8305800" cy="4601260"/>
          </a:xfrm>
          <a:prstGeom prst="rect">
            <a:avLst/>
          </a:prstGeom>
          <a:noFill/>
          <a:ln w="9525">
            <a:noFill/>
            <a:miter lim="800000"/>
            <a:headEnd/>
            <a:tailEnd/>
          </a:ln>
        </p:spPr>
        <p:txBody>
          <a:bodyPr>
            <a:spAutoFit/>
          </a:bodyPr>
          <a:lstStyle/>
          <a:p>
            <a:pPr algn="just">
              <a:lnSpc>
                <a:spcPct val="90000"/>
              </a:lnSpc>
              <a:spcBef>
                <a:spcPct val="50000"/>
              </a:spcBef>
            </a:pPr>
            <a:r>
              <a:rPr kumimoji="1" lang="en-US" altLang="zh-CN" sz="1800" b="1" dirty="0" smtClean="0">
                <a:latin typeface="宋体" pitchFamily="2" charset="-122"/>
              </a:rPr>
              <a:t>      </a:t>
            </a:r>
            <a:r>
              <a:rPr kumimoji="1" lang="zh-CN" altLang="en-US" sz="1800" dirty="0" smtClean="0">
                <a:latin typeface="Comic Sans MS" pitchFamily="66" charset="0"/>
                <a:ea typeface="黑体" pitchFamily="49" charset="-122"/>
              </a:rPr>
              <a:t> </a:t>
            </a:r>
            <a:r>
              <a:rPr kumimoji="1" lang="zh-CN" altLang="en-US" dirty="0" smtClean="0">
                <a:solidFill>
                  <a:srgbClr val="FFFFFF"/>
                </a:solidFill>
                <a:latin typeface="Comic Sans MS" pitchFamily="66" charset="0"/>
                <a:ea typeface="黑体" pitchFamily="49" charset="-122"/>
              </a:rPr>
              <a:t>黄</a:t>
            </a:r>
            <a:r>
              <a:rPr kumimoji="1" lang="en-US" altLang="zh-CN" dirty="0" smtClean="0">
                <a:solidFill>
                  <a:srgbClr val="FFFFFF"/>
                </a:solidFill>
                <a:latin typeface="Comic Sans MS" pitchFamily="66" charset="0"/>
                <a:ea typeface="黑体" pitchFamily="49" charset="-122"/>
              </a:rPr>
              <a:t>×</a:t>
            </a:r>
            <a:r>
              <a:rPr kumimoji="1" lang="zh-CN" altLang="en-US" dirty="0" smtClean="0">
                <a:solidFill>
                  <a:srgbClr val="FFFFFF"/>
                </a:solidFill>
                <a:latin typeface="Comic Sans MS" pitchFamily="66" charset="0"/>
                <a:ea typeface="黑体" pitchFamily="49" charset="-122"/>
              </a:rPr>
              <a:t>绿          </a:t>
            </a:r>
            <a:r>
              <a:rPr kumimoji="1" lang="en-US" altLang="zh-CN" dirty="0" smtClean="0">
                <a:solidFill>
                  <a:srgbClr val="FFFFFF"/>
                </a:solidFill>
                <a:latin typeface="Comic Sans MS" pitchFamily="66" charset="0"/>
                <a:ea typeface="黑体" pitchFamily="49" charset="-122"/>
              </a:rPr>
              <a:t>F</a:t>
            </a:r>
            <a:r>
              <a:rPr kumimoji="1" lang="en-US" altLang="zh-CN" baseline="-30000" dirty="0" smtClean="0">
                <a:solidFill>
                  <a:srgbClr val="FFFFFF"/>
                </a:solidFill>
                <a:latin typeface="Comic Sans MS" pitchFamily="66" charset="0"/>
                <a:ea typeface="黑体" pitchFamily="49" charset="-122"/>
              </a:rPr>
              <a:t>2</a:t>
            </a:r>
            <a:r>
              <a:rPr kumimoji="1" lang="zh-CN" altLang="en-US" dirty="0" smtClean="0">
                <a:solidFill>
                  <a:srgbClr val="FFFFFF"/>
                </a:solidFill>
                <a:latin typeface="Comic Sans MS" pitchFamily="66" charset="0"/>
                <a:ea typeface="黑体" pitchFamily="49" charset="-122"/>
              </a:rPr>
              <a:t>种子                    圆</a:t>
            </a:r>
            <a:r>
              <a:rPr kumimoji="1" lang="en-US" altLang="zh-CN" dirty="0" smtClean="0">
                <a:solidFill>
                  <a:srgbClr val="FFFFFF"/>
                </a:solidFill>
                <a:latin typeface="Comic Sans MS" pitchFamily="66" charset="0"/>
                <a:ea typeface="黑体" pitchFamily="49" charset="-122"/>
              </a:rPr>
              <a:t>×</a:t>
            </a:r>
            <a:r>
              <a:rPr kumimoji="1" lang="zh-CN" altLang="en-US" dirty="0" smtClean="0">
                <a:solidFill>
                  <a:srgbClr val="FFFFFF"/>
                </a:solidFill>
                <a:latin typeface="Comic Sans MS" pitchFamily="66" charset="0"/>
                <a:ea typeface="黑体" pitchFamily="49" charset="-122"/>
              </a:rPr>
              <a:t>皱         </a:t>
            </a:r>
            <a:r>
              <a:rPr kumimoji="1" lang="en-US" altLang="zh-CN" dirty="0" smtClean="0">
                <a:solidFill>
                  <a:srgbClr val="FFFFFF"/>
                </a:solidFill>
                <a:latin typeface="Comic Sans MS" pitchFamily="66" charset="0"/>
                <a:ea typeface="黑体" pitchFamily="49" charset="-122"/>
              </a:rPr>
              <a:t>F</a:t>
            </a:r>
            <a:r>
              <a:rPr kumimoji="1" lang="en-US" altLang="zh-CN" baseline="-30000" dirty="0" smtClean="0">
                <a:solidFill>
                  <a:srgbClr val="FFFFFF"/>
                </a:solidFill>
                <a:latin typeface="Comic Sans MS" pitchFamily="66" charset="0"/>
                <a:ea typeface="黑体" pitchFamily="49" charset="-122"/>
              </a:rPr>
              <a:t>2</a:t>
            </a:r>
            <a:r>
              <a:rPr kumimoji="1" lang="zh-CN" altLang="en-US" dirty="0" smtClean="0">
                <a:solidFill>
                  <a:srgbClr val="FFFFFF"/>
                </a:solidFill>
                <a:latin typeface="Comic Sans MS" pitchFamily="66" charset="0"/>
                <a:ea typeface="黑体" pitchFamily="49" charset="-122"/>
              </a:rPr>
              <a:t>种子</a:t>
            </a:r>
          </a:p>
          <a:p>
            <a:pPr algn="just">
              <a:lnSpc>
                <a:spcPct val="90000"/>
              </a:lnSpc>
              <a:spcBef>
                <a:spcPct val="50000"/>
              </a:spcBef>
            </a:pPr>
            <a:r>
              <a:rPr kumimoji="1" lang="zh-CN" altLang="en-US" sz="1800" dirty="0" smtClean="0">
                <a:solidFill>
                  <a:srgbClr val="FFFFFF"/>
                </a:solidFill>
                <a:latin typeface="Comic Sans MS" pitchFamily="66" charset="0"/>
                <a:ea typeface="黑体" pitchFamily="49" charset="-122"/>
              </a:rPr>
              <a:t>     </a:t>
            </a:r>
            <a:r>
              <a:rPr kumimoji="1" lang="en-US" altLang="zh-CN" dirty="0" smtClean="0">
                <a:solidFill>
                  <a:srgbClr val="FFFFFF"/>
                </a:solidFill>
                <a:latin typeface="Comic Sans MS" pitchFamily="66" charset="0"/>
                <a:ea typeface="黑体" pitchFamily="49" charset="-122"/>
              </a:rPr>
              <a:t>F</a:t>
            </a:r>
            <a:r>
              <a:rPr kumimoji="1" lang="en-US" altLang="zh-CN" baseline="-30000" dirty="0" smtClean="0">
                <a:solidFill>
                  <a:srgbClr val="FFFFFF"/>
                </a:solidFill>
                <a:latin typeface="Comic Sans MS" pitchFamily="66" charset="0"/>
                <a:ea typeface="黑体" pitchFamily="49" charset="-122"/>
              </a:rPr>
              <a:t>1</a:t>
            </a:r>
            <a:r>
              <a:rPr kumimoji="1" lang="zh-CN" altLang="en-US" dirty="0" smtClean="0">
                <a:solidFill>
                  <a:srgbClr val="FFFFFF"/>
                </a:solidFill>
                <a:latin typeface="Comic Sans MS" pitchFamily="66" charset="0"/>
                <a:ea typeface="黑体" pitchFamily="49" charset="-122"/>
              </a:rPr>
              <a:t>株</a:t>
            </a:r>
            <a:r>
              <a:rPr kumimoji="1" lang="zh-CN" altLang="en-US" dirty="0">
                <a:solidFill>
                  <a:srgbClr val="FFFFFF"/>
                </a:solidFill>
                <a:latin typeface="Comic Sans MS" pitchFamily="66" charset="0"/>
                <a:ea typeface="黑体" pitchFamily="49" charset="-122"/>
              </a:rPr>
              <a:t>号        </a:t>
            </a:r>
            <a:r>
              <a:rPr kumimoji="1" lang="zh-CN" altLang="en-US" dirty="0" smtClean="0">
                <a:solidFill>
                  <a:srgbClr val="FFFFFF"/>
                </a:solidFill>
                <a:latin typeface="Comic Sans MS" pitchFamily="66" charset="0"/>
                <a:ea typeface="黑体" pitchFamily="49" charset="-122"/>
              </a:rPr>
              <a:t>黄           绿                   </a:t>
            </a:r>
            <a:r>
              <a:rPr kumimoji="1" lang="en-US" altLang="zh-CN" dirty="0">
                <a:solidFill>
                  <a:srgbClr val="FFFFFF"/>
                </a:solidFill>
                <a:latin typeface="Comic Sans MS" pitchFamily="66" charset="0"/>
                <a:ea typeface="黑体" pitchFamily="49" charset="-122"/>
              </a:rPr>
              <a:t>F</a:t>
            </a:r>
            <a:r>
              <a:rPr kumimoji="1" lang="en-US" altLang="zh-CN" baseline="-30000" dirty="0">
                <a:solidFill>
                  <a:srgbClr val="FFFFFF"/>
                </a:solidFill>
                <a:latin typeface="Comic Sans MS" pitchFamily="66" charset="0"/>
                <a:ea typeface="黑体" pitchFamily="49" charset="-122"/>
              </a:rPr>
              <a:t>1</a:t>
            </a:r>
            <a:r>
              <a:rPr kumimoji="1" lang="zh-CN" altLang="en-US" dirty="0">
                <a:solidFill>
                  <a:srgbClr val="FFFFFF"/>
                </a:solidFill>
                <a:latin typeface="Comic Sans MS" pitchFamily="66" charset="0"/>
                <a:ea typeface="黑体" pitchFamily="49" charset="-122"/>
              </a:rPr>
              <a:t>株号    圆            皱</a:t>
            </a:r>
          </a:p>
          <a:p>
            <a:pPr>
              <a:lnSpc>
                <a:spcPts val="1500"/>
              </a:lnSpc>
              <a:spcBef>
                <a:spcPct val="30000"/>
              </a:spcBef>
            </a:pPr>
            <a:r>
              <a:rPr kumimoji="1" lang="zh-CN" altLang="en-US" sz="1800" b="1" dirty="0">
                <a:solidFill>
                  <a:srgbClr val="FFFFFF"/>
                </a:solidFill>
                <a:latin typeface="宋体" pitchFamily="2" charset="-122"/>
              </a:rPr>
              <a:t>   </a:t>
            </a:r>
            <a:r>
              <a:rPr kumimoji="1" lang="zh-CN" altLang="en-US" sz="1800" b="1" dirty="0" smtClean="0">
                <a:solidFill>
                  <a:srgbClr val="FFFFFF"/>
                </a:solidFill>
                <a:latin typeface="宋体" pitchFamily="2" charset="-122"/>
              </a:rPr>
              <a:t>    </a:t>
            </a:r>
            <a:r>
              <a:rPr kumimoji="1" lang="en-US" altLang="zh-CN" b="1" dirty="0" smtClean="0">
                <a:solidFill>
                  <a:srgbClr val="FFFFFF"/>
                </a:solidFill>
                <a:latin typeface="宋体" pitchFamily="2" charset="-122"/>
              </a:rPr>
              <a:t>1      25       </a:t>
            </a:r>
            <a:r>
              <a:rPr kumimoji="1" lang="en-US" altLang="zh-CN" b="1" dirty="0">
                <a:solidFill>
                  <a:srgbClr val="FFFFFF"/>
                </a:solidFill>
                <a:latin typeface="宋体" pitchFamily="2" charset="-122"/>
              </a:rPr>
              <a:t>11           </a:t>
            </a:r>
            <a:r>
              <a:rPr kumimoji="1" lang="en-US" altLang="zh-CN" b="1" dirty="0" smtClean="0">
                <a:solidFill>
                  <a:srgbClr val="FFFFFF"/>
                </a:solidFill>
                <a:latin typeface="宋体" pitchFamily="2" charset="-122"/>
              </a:rPr>
              <a:t> 1     45        12</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2       32       </a:t>
            </a:r>
            <a:r>
              <a:rPr kumimoji="1" lang="en-US" altLang="zh-CN" b="1" dirty="0" smtClean="0">
                <a:solidFill>
                  <a:srgbClr val="FFFFFF"/>
                </a:solidFill>
                <a:latin typeface="宋体" pitchFamily="2" charset="-122"/>
              </a:rPr>
              <a:t>7            </a:t>
            </a:r>
            <a:r>
              <a:rPr kumimoji="1" lang="en-US" altLang="zh-CN" b="1" dirty="0">
                <a:solidFill>
                  <a:srgbClr val="FFFFFF"/>
                </a:solidFill>
                <a:latin typeface="宋体" pitchFamily="2" charset="-122"/>
              </a:rPr>
              <a:t>2      27        8</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3       14       </a:t>
            </a:r>
            <a:r>
              <a:rPr kumimoji="1" lang="en-US" altLang="zh-CN" b="1" dirty="0" smtClean="0">
                <a:solidFill>
                  <a:srgbClr val="FFFFFF"/>
                </a:solidFill>
                <a:latin typeface="宋体" pitchFamily="2" charset="-122"/>
              </a:rPr>
              <a:t>5            </a:t>
            </a:r>
            <a:r>
              <a:rPr kumimoji="1" lang="en-US" altLang="zh-CN" b="1" dirty="0">
                <a:solidFill>
                  <a:srgbClr val="FFFFFF"/>
                </a:solidFill>
                <a:latin typeface="宋体" pitchFamily="2" charset="-122"/>
              </a:rPr>
              <a:t>3      24        7</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4       70       27           </a:t>
            </a:r>
            <a:r>
              <a:rPr kumimoji="1" lang="en-US" altLang="zh-CN" b="1" dirty="0" smtClean="0">
                <a:solidFill>
                  <a:srgbClr val="FFFFFF"/>
                </a:solidFill>
                <a:latin typeface="宋体" pitchFamily="2" charset="-122"/>
              </a:rPr>
              <a:t>4      </a:t>
            </a:r>
            <a:r>
              <a:rPr kumimoji="1" lang="en-US" altLang="zh-CN" b="1" dirty="0">
                <a:solidFill>
                  <a:srgbClr val="FFFFFF"/>
                </a:solidFill>
                <a:latin typeface="宋体" pitchFamily="2" charset="-122"/>
              </a:rPr>
              <a:t>19       16</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5       24       13           </a:t>
            </a:r>
            <a:r>
              <a:rPr kumimoji="1" lang="en-US" altLang="zh-CN" b="1" dirty="0" smtClean="0">
                <a:solidFill>
                  <a:srgbClr val="FFFFFF"/>
                </a:solidFill>
                <a:latin typeface="宋体" pitchFamily="2" charset="-122"/>
              </a:rPr>
              <a:t>5      </a:t>
            </a:r>
            <a:r>
              <a:rPr kumimoji="1" lang="en-US" altLang="zh-CN" b="1" dirty="0">
                <a:solidFill>
                  <a:srgbClr val="FFFFFF"/>
                </a:solidFill>
                <a:latin typeface="宋体" pitchFamily="2" charset="-122"/>
              </a:rPr>
              <a:t>32       11</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6       20       </a:t>
            </a:r>
            <a:r>
              <a:rPr kumimoji="1" lang="en-US" altLang="zh-CN" b="1" dirty="0" smtClean="0">
                <a:solidFill>
                  <a:srgbClr val="FFFFFF"/>
                </a:solidFill>
                <a:latin typeface="宋体" pitchFamily="2" charset="-122"/>
              </a:rPr>
              <a:t>6            </a:t>
            </a:r>
            <a:r>
              <a:rPr kumimoji="1" lang="en-US" altLang="zh-CN" b="1" dirty="0">
                <a:solidFill>
                  <a:srgbClr val="FFFFFF"/>
                </a:solidFill>
                <a:latin typeface="宋体" pitchFamily="2" charset="-122"/>
              </a:rPr>
              <a:t>6      26        6</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7       32       13           </a:t>
            </a:r>
            <a:r>
              <a:rPr kumimoji="1" lang="en-US" altLang="zh-CN" b="1" dirty="0" smtClean="0">
                <a:solidFill>
                  <a:srgbClr val="FFFFFF"/>
                </a:solidFill>
                <a:latin typeface="宋体" pitchFamily="2" charset="-122"/>
              </a:rPr>
              <a:t>7      </a:t>
            </a:r>
            <a:r>
              <a:rPr kumimoji="1" lang="en-US" altLang="zh-CN" b="1" dirty="0">
                <a:solidFill>
                  <a:srgbClr val="FFFFFF"/>
                </a:solidFill>
                <a:latin typeface="宋体" pitchFamily="2" charset="-122"/>
              </a:rPr>
              <a:t>88       24</a:t>
            </a:r>
          </a:p>
          <a:p>
            <a:pPr>
              <a:lnSpc>
                <a:spcPts val="1500"/>
              </a:lnSpc>
              <a:spcBef>
                <a:spcPct val="30000"/>
              </a:spcBef>
            </a:pPr>
            <a:r>
              <a:rPr kumimoji="1" lang="en-US" altLang="zh-CN" b="1" dirty="0">
                <a:solidFill>
                  <a:srgbClr val="FFFFFF"/>
                </a:solidFill>
                <a:latin typeface="宋体" pitchFamily="2" charset="-122"/>
              </a:rPr>
              <a:t>      8       44       </a:t>
            </a:r>
            <a:r>
              <a:rPr kumimoji="1" lang="en-US" altLang="zh-CN" b="1" dirty="0" smtClean="0">
                <a:solidFill>
                  <a:srgbClr val="FFFFFF"/>
                </a:solidFill>
                <a:latin typeface="宋体" pitchFamily="2" charset="-122"/>
              </a:rPr>
              <a:t>9            </a:t>
            </a:r>
            <a:r>
              <a:rPr kumimoji="1" lang="en-US" altLang="zh-CN" b="1" dirty="0">
                <a:solidFill>
                  <a:srgbClr val="FFFFFF"/>
                </a:solidFill>
                <a:latin typeface="宋体" pitchFamily="2" charset="-122"/>
              </a:rPr>
              <a:t>8      22       10</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9       50       14           </a:t>
            </a:r>
            <a:r>
              <a:rPr kumimoji="1" lang="en-US" altLang="zh-CN" b="1" dirty="0" smtClean="0">
                <a:solidFill>
                  <a:srgbClr val="FFFFFF"/>
                </a:solidFill>
                <a:latin typeface="宋体" pitchFamily="2" charset="-122"/>
              </a:rPr>
              <a:t>9      </a:t>
            </a:r>
            <a:r>
              <a:rPr kumimoji="1" lang="en-US" altLang="zh-CN" b="1" dirty="0">
                <a:solidFill>
                  <a:srgbClr val="FFFFFF"/>
                </a:solidFill>
                <a:latin typeface="宋体" pitchFamily="2" charset="-122"/>
              </a:rPr>
              <a:t>28        6</a:t>
            </a:r>
            <a:endParaRPr kumimoji="1" lang="en-US" altLang="zh-CN" b="1" dirty="0">
              <a:solidFill>
                <a:srgbClr val="FFFFFF"/>
              </a:solidFill>
              <a:latin typeface="Tahoma" pitchFamily="34" charset="0"/>
            </a:endParaRPr>
          </a:p>
          <a:p>
            <a:pPr>
              <a:lnSpc>
                <a:spcPts val="1500"/>
              </a:lnSpc>
              <a:spcBef>
                <a:spcPct val="30000"/>
              </a:spcBef>
            </a:pPr>
            <a:r>
              <a:rPr kumimoji="1" lang="en-US" altLang="zh-CN" b="1" dirty="0">
                <a:solidFill>
                  <a:srgbClr val="FFFFFF"/>
                </a:solidFill>
                <a:latin typeface="宋体" pitchFamily="2" charset="-122"/>
              </a:rPr>
              <a:t>      10      44       18          </a:t>
            </a:r>
            <a:r>
              <a:rPr kumimoji="1" lang="en-US" altLang="zh-CN" b="1" dirty="0" smtClean="0">
                <a:solidFill>
                  <a:srgbClr val="FFFFFF"/>
                </a:solidFill>
                <a:latin typeface="宋体" pitchFamily="2" charset="-122"/>
              </a:rPr>
              <a:t>10      </a:t>
            </a:r>
            <a:r>
              <a:rPr kumimoji="1" lang="en-US" altLang="zh-CN" b="1" dirty="0">
                <a:solidFill>
                  <a:srgbClr val="FFFFFF"/>
                </a:solidFill>
                <a:latin typeface="宋体" pitchFamily="2" charset="-122"/>
              </a:rPr>
              <a:t>25        </a:t>
            </a:r>
            <a:r>
              <a:rPr kumimoji="1" lang="en-US" altLang="zh-CN" b="1" dirty="0" smtClean="0">
                <a:solidFill>
                  <a:srgbClr val="FFFFFF"/>
                </a:solidFill>
                <a:latin typeface="宋体" pitchFamily="2" charset="-122"/>
              </a:rPr>
              <a:t>7</a:t>
            </a:r>
          </a:p>
          <a:p>
            <a:pPr>
              <a:lnSpc>
                <a:spcPts val="1500"/>
              </a:lnSpc>
              <a:spcBef>
                <a:spcPct val="30000"/>
              </a:spcBef>
            </a:pPr>
            <a:endParaRPr kumimoji="1" lang="en-US" altLang="zh-CN" b="1" dirty="0">
              <a:solidFill>
                <a:srgbClr val="FFFFFF"/>
              </a:solidFill>
              <a:latin typeface="Tahoma" pitchFamily="34" charset="0"/>
            </a:endParaRPr>
          </a:p>
          <a:p>
            <a:pPr algn="just">
              <a:lnSpc>
                <a:spcPts val="1500"/>
              </a:lnSpc>
              <a:spcBef>
                <a:spcPct val="30000"/>
              </a:spcBef>
            </a:pPr>
            <a:r>
              <a:rPr kumimoji="1" lang="en-US" altLang="zh-CN" b="1" dirty="0">
                <a:solidFill>
                  <a:srgbClr val="FFFFFF"/>
                </a:solidFill>
                <a:latin typeface="宋体" pitchFamily="2" charset="-122"/>
              </a:rPr>
              <a:t>           ∑355      123                ∑336      107</a:t>
            </a:r>
            <a:endParaRPr kumimoji="1" lang="en-US" altLang="zh-CN" b="1" dirty="0">
              <a:solidFill>
                <a:srgbClr val="FFFFFF"/>
              </a:solidFill>
              <a:latin typeface="Tahoma" pitchFamily="34" charset="0"/>
            </a:endParaRPr>
          </a:p>
          <a:p>
            <a:pPr algn="just">
              <a:lnSpc>
                <a:spcPct val="95000"/>
              </a:lnSpc>
              <a:spcBef>
                <a:spcPct val="30000"/>
              </a:spcBef>
            </a:pPr>
            <a:r>
              <a:rPr kumimoji="1" lang="en-US" altLang="zh-CN" b="1" dirty="0">
                <a:solidFill>
                  <a:srgbClr val="FFFFFF"/>
                </a:solidFill>
                <a:latin typeface="宋体" pitchFamily="2" charset="-122"/>
              </a:rPr>
              <a:t>               2.88:1                      </a:t>
            </a:r>
            <a:r>
              <a:rPr kumimoji="1" lang="en-US" altLang="zh-CN" b="1" dirty="0" smtClean="0">
                <a:solidFill>
                  <a:srgbClr val="FFFFFF"/>
                </a:solidFill>
                <a:latin typeface="宋体" pitchFamily="2" charset="-122"/>
              </a:rPr>
              <a:t>3.14:1</a:t>
            </a:r>
            <a:r>
              <a:rPr kumimoji="1" lang="en-US" altLang="zh-CN" b="1" dirty="0" smtClean="0">
                <a:solidFill>
                  <a:srgbClr val="000000"/>
                </a:solidFill>
                <a:latin typeface="宋体" pitchFamily="2" charset="-122"/>
              </a:rPr>
              <a:t>   </a:t>
            </a:r>
            <a:endParaRPr kumimoji="1" lang="en-US" altLang="zh-CN" b="1" dirty="0">
              <a:solidFill>
                <a:srgbClr val="000000"/>
              </a:solidFill>
              <a:latin typeface="宋体" pitchFamily="2" charset="-122"/>
            </a:endParaRPr>
          </a:p>
        </p:txBody>
      </p:sp>
      <p:sp>
        <p:nvSpPr>
          <p:cNvPr id="3" name="矩形 2"/>
          <p:cNvSpPr/>
          <p:nvPr/>
        </p:nvSpPr>
        <p:spPr>
          <a:xfrm>
            <a:off x="304800" y="598392"/>
            <a:ext cx="8763000" cy="1015663"/>
          </a:xfrm>
          <a:prstGeom prst="rect">
            <a:avLst/>
          </a:prstGeom>
        </p:spPr>
        <p:txBody>
          <a:bodyPr wrap="square">
            <a:spAutoFit/>
          </a:bodyPr>
          <a:lstStyle/>
          <a:p>
            <a:pPr algn="just">
              <a:spcBef>
                <a:spcPct val="50000"/>
              </a:spcBef>
            </a:pPr>
            <a:r>
              <a:rPr kumimoji="1" lang="zh-CN" altLang="en-US" dirty="0">
                <a:solidFill>
                  <a:srgbClr val="FFFFFF"/>
                </a:solidFill>
                <a:latin typeface="Comic Sans MS" pitchFamily="66" charset="0"/>
                <a:ea typeface="黑体" pitchFamily="49" charset="-122"/>
              </a:rPr>
              <a:t>但若分别观察每一株</a:t>
            </a:r>
            <a:r>
              <a:rPr kumimoji="1" lang="en-US" altLang="zh-CN" dirty="0">
                <a:solidFill>
                  <a:srgbClr val="FFFFFF"/>
                </a:solidFill>
                <a:latin typeface="Comic Sans MS" pitchFamily="66" charset="0"/>
                <a:ea typeface="黑体" pitchFamily="49" charset="-122"/>
              </a:rPr>
              <a:t>F</a:t>
            </a:r>
            <a:r>
              <a:rPr kumimoji="1" lang="en-US" altLang="zh-CN" baseline="-25000" dirty="0">
                <a:solidFill>
                  <a:srgbClr val="FFFFFF"/>
                </a:solidFill>
                <a:latin typeface="Comic Sans MS" pitchFamily="66" charset="0"/>
                <a:ea typeface="黑体" pitchFamily="49" charset="-122"/>
              </a:rPr>
              <a:t>1</a:t>
            </a:r>
            <a:r>
              <a:rPr kumimoji="1" lang="zh-CN" altLang="en-US" dirty="0">
                <a:solidFill>
                  <a:srgbClr val="FFFFFF"/>
                </a:solidFill>
                <a:latin typeface="Comic Sans MS" pitchFamily="66" charset="0"/>
                <a:ea typeface="黑体" pitchFamily="49" charset="-122"/>
              </a:rPr>
              <a:t>所结的</a:t>
            </a:r>
            <a:r>
              <a:rPr kumimoji="1" lang="en-US" altLang="zh-CN" dirty="0">
                <a:solidFill>
                  <a:srgbClr val="FFFFFF"/>
                </a:solidFill>
                <a:latin typeface="Comic Sans MS" pitchFamily="66" charset="0"/>
                <a:ea typeface="黑体" pitchFamily="49" charset="-122"/>
              </a:rPr>
              <a:t>F</a:t>
            </a:r>
            <a:r>
              <a:rPr kumimoji="1" lang="en-US" altLang="zh-CN" baseline="-25000" dirty="0">
                <a:solidFill>
                  <a:srgbClr val="FFFFFF"/>
                </a:solidFill>
                <a:latin typeface="Comic Sans MS" pitchFamily="66" charset="0"/>
                <a:ea typeface="黑体" pitchFamily="49" charset="-122"/>
              </a:rPr>
              <a:t>2</a:t>
            </a:r>
            <a:r>
              <a:rPr kumimoji="1" lang="zh-CN" altLang="en-US" dirty="0">
                <a:solidFill>
                  <a:srgbClr val="FFFFFF"/>
                </a:solidFill>
                <a:latin typeface="Comic Sans MS" pitchFamily="66" charset="0"/>
                <a:ea typeface="黑体" pitchFamily="49" charset="-122"/>
              </a:rPr>
              <a:t>种子，实得比例同理论预期往往有相当大的偏差，从下表可以看出，每一株</a:t>
            </a:r>
            <a:r>
              <a:rPr kumimoji="1" lang="en-US" altLang="zh-CN" dirty="0">
                <a:solidFill>
                  <a:srgbClr val="FFFFFF"/>
                </a:solidFill>
                <a:latin typeface="Comic Sans MS" pitchFamily="66" charset="0"/>
                <a:ea typeface="黑体" pitchFamily="49" charset="-122"/>
              </a:rPr>
              <a:t>F</a:t>
            </a:r>
            <a:r>
              <a:rPr kumimoji="1" lang="en-US" altLang="zh-CN" baseline="-25000" dirty="0">
                <a:solidFill>
                  <a:srgbClr val="FFFFFF"/>
                </a:solidFill>
                <a:latin typeface="Comic Sans MS" pitchFamily="66" charset="0"/>
                <a:ea typeface="黑体" pitchFamily="49" charset="-122"/>
              </a:rPr>
              <a:t>1</a:t>
            </a:r>
            <a:r>
              <a:rPr kumimoji="1" lang="zh-CN" altLang="en-US" dirty="0">
                <a:solidFill>
                  <a:srgbClr val="FFFFFF"/>
                </a:solidFill>
                <a:latin typeface="Comic Sans MS" pitchFamily="66" charset="0"/>
                <a:ea typeface="黑体" pitchFamily="49" charset="-122"/>
              </a:rPr>
              <a:t>所结的</a:t>
            </a:r>
            <a:r>
              <a:rPr kumimoji="1" lang="en-US" altLang="zh-CN" dirty="0">
                <a:solidFill>
                  <a:srgbClr val="FFFFFF"/>
                </a:solidFill>
                <a:latin typeface="Comic Sans MS" pitchFamily="66" charset="0"/>
                <a:ea typeface="黑体" pitchFamily="49" charset="-122"/>
              </a:rPr>
              <a:t>F</a:t>
            </a:r>
            <a:r>
              <a:rPr kumimoji="1" lang="en-US" altLang="zh-CN" baseline="-25000" dirty="0">
                <a:solidFill>
                  <a:srgbClr val="FFFFFF"/>
                </a:solidFill>
                <a:latin typeface="Comic Sans MS" pitchFamily="66" charset="0"/>
                <a:ea typeface="黑体" pitchFamily="49" charset="-122"/>
              </a:rPr>
              <a:t>2</a:t>
            </a:r>
            <a:r>
              <a:rPr kumimoji="1" lang="zh-CN" altLang="en-US" dirty="0">
                <a:solidFill>
                  <a:srgbClr val="FFFFFF"/>
                </a:solidFill>
                <a:latin typeface="Comic Sans MS" pitchFamily="66" charset="0"/>
                <a:ea typeface="黑体" pitchFamily="49" charset="-122"/>
              </a:rPr>
              <a:t>种子与理论比例（</a:t>
            </a:r>
            <a:r>
              <a:rPr kumimoji="1" lang="en-US" altLang="zh-CN" dirty="0">
                <a:solidFill>
                  <a:srgbClr val="FFFFFF"/>
                </a:solidFill>
                <a:latin typeface="Comic Sans MS" pitchFamily="66" charset="0"/>
                <a:ea typeface="黑体" pitchFamily="49" charset="-122"/>
              </a:rPr>
              <a:t>3</a:t>
            </a:r>
            <a:r>
              <a:rPr kumimoji="1" lang="zh-CN" altLang="en-US" dirty="0">
                <a:solidFill>
                  <a:srgbClr val="FFFFFF"/>
                </a:solidFill>
                <a:latin typeface="Comic Sans MS" pitchFamily="66" charset="0"/>
                <a:ea typeface="黑体" pitchFamily="49" charset="-122"/>
              </a:rPr>
              <a:t>：</a:t>
            </a:r>
            <a:r>
              <a:rPr kumimoji="1" lang="en-US" altLang="zh-CN" dirty="0">
                <a:solidFill>
                  <a:srgbClr val="FFFFFF"/>
                </a:solidFill>
                <a:latin typeface="Comic Sans MS" pitchFamily="66" charset="0"/>
                <a:ea typeface="黑体" pitchFamily="49" charset="-122"/>
              </a:rPr>
              <a:t>1</a:t>
            </a:r>
            <a:r>
              <a:rPr kumimoji="1" lang="zh-CN" altLang="en-US" dirty="0">
                <a:solidFill>
                  <a:srgbClr val="FFFFFF"/>
                </a:solidFill>
                <a:latin typeface="Comic Sans MS" pitchFamily="66" charset="0"/>
                <a:ea typeface="黑体" pitchFamily="49" charset="-122"/>
              </a:rPr>
              <a:t>）都有一定的偏差。</a:t>
            </a:r>
          </a:p>
        </p:txBody>
      </p:sp>
      <p:cxnSp>
        <p:nvCxnSpPr>
          <p:cNvPr id="5" name="直接箭头连接符 4"/>
          <p:cNvCxnSpPr/>
          <p:nvPr/>
        </p:nvCxnSpPr>
        <p:spPr bwMode="auto">
          <a:xfrm>
            <a:off x="2362200" y="1752600"/>
            <a:ext cx="533400"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5" name="直接箭头连接符 14"/>
          <p:cNvCxnSpPr/>
          <p:nvPr/>
        </p:nvCxnSpPr>
        <p:spPr bwMode="auto">
          <a:xfrm>
            <a:off x="6096000" y="1801092"/>
            <a:ext cx="533400"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7" name="直接连接符 6"/>
          <p:cNvCxnSpPr/>
          <p:nvPr/>
        </p:nvCxnSpPr>
        <p:spPr bwMode="auto">
          <a:xfrm>
            <a:off x="1219200" y="5334000"/>
            <a:ext cx="2895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18" name="直接连接符 17"/>
          <p:cNvCxnSpPr/>
          <p:nvPr/>
        </p:nvCxnSpPr>
        <p:spPr bwMode="auto">
          <a:xfrm>
            <a:off x="5029200" y="5257800"/>
            <a:ext cx="28956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4" name="Text Box 2"/>
          <p:cNvSpPr txBox="1">
            <a:spLocks noChangeArrowheads="1"/>
          </p:cNvSpPr>
          <p:nvPr/>
        </p:nvSpPr>
        <p:spPr bwMode="auto">
          <a:xfrm>
            <a:off x="304800" y="990600"/>
            <a:ext cx="8534400" cy="5361468"/>
          </a:xfrm>
          <a:prstGeom prst="rect">
            <a:avLst/>
          </a:prstGeom>
          <a:noFill/>
          <a:ln w="9525">
            <a:noFill/>
            <a:miter lim="800000"/>
            <a:headEnd/>
            <a:tailEnd/>
          </a:ln>
        </p:spPr>
        <p:txBody>
          <a:bodyPr>
            <a:spAutoFit/>
          </a:bodyPr>
          <a:lstStyle/>
          <a:p>
            <a:pPr algn="just">
              <a:spcBef>
                <a:spcPct val="30000"/>
              </a:spcBef>
            </a:pPr>
            <a:r>
              <a:rPr kumimoji="1" lang="en-US" altLang="zh-CN" sz="2400" b="1" dirty="0">
                <a:solidFill>
                  <a:srgbClr val="FFFFFF"/>
                </a:solidFill>
                <a:latin typeface="宋体" pitchFamily="2" charset="-122"/>
              </a:rPr>
              <a:t>1</a:t>
            </a:r>
            <a:r>
              <a:rPr kumimoji="1" lang="zh-CN" altLang="en-US" sz="2400" b="1" dirty="0">
                <a:solidFill>
                  <a:srgbClr val="FFFFFF"/>
                </a:solidFill>
                <a:latin typeface="宋体" pitchFamily="2" charset="-122"/>
              </a:rPr>
              <a:t>、卡平方的定义</a:t>
            </a:r>
            <a:endParaRPr kumimoji="1" lang="zh-CN" altLang="en-US" sz="2400" b="1" dirty="0">
              <a:solidFill>
                <a:srgbClr val="FFFFFF"/>
              </a:solidFill>
              <a:latin typeface="Tahoma" pitchFamily="34" charset="0"/>
            </a:endParaRPr>
          </a:p>
          <a:p>
            <a:pPr>
              <a:spcBef>
                <a:spcPct val="30000"/>
              </a:spcBef>
            </a:pPr>
            <a:r>
              <a:rPr kumimoji="1" lang="zh-CN" altLang="en-US" b="1" dirty="0">
                <a:latin typeface="宋体" pitchFamily="2" charset="-122"/>
              </a:rPr>
              <a:t>  </a:t>
            </a:r>
            <a:r>
              <a:rPr kumimoji="1" lang="el-GR" altLang="zh-CN" sz="2400" b="1" i="1" dirty="0" smtClean="0">
                <a:latin typeface="宋体" pitchFamily="2" charset="-122"/>
              </a:rPr>
              <a:t>χ</a:t>
            </a:r>
            <a:r>
              <a:rPr kumimoji="1" lang="en-US" altLang="zh-CN" sz="2400" b="1" baseline="30000" dirty="0" smtClean="0">
                <a:latin typeface="宋体" pitchFamily="2" charset="-122"/>
              </a:rPr>
              <a:t>2</a:t>
            </a:r>
            <a:r>
              <a:rPr kumimoji="1" lang="zh-CN" altLang="en-US" sz="2400" b="1" dirty="0">
                <a:latin typeface="宋体" pitchFamily="2" charset="-122"/>
              </a:rPr>
              <a:t>是经过统计学处理后计算出来的一个</a:t>
            </a:r>
            <a:r>
              <a:rPr kumimoji="1" lang="zh-CN" altLang="en-US" sz="2400" b="1" dirty="0" smtClean="0">
                <a:latin typeface="宋体" pitchFamily="2" charset="-122"/>
              </a:rPr>
              <a:t>指数，用来代表实得数与理论预期数的总偏差。</a:t>
            </a:r>
            <a:endParaRPr kumimoji="1" lang="en-US" altLang="zh-CN" sz="2400" b="1" dirty="0" smtClean="0">
              <a:latin typeface="宋体" pitchFamily="2" charset="-122"/>
            </a:endParaRPr>
          </a:p>
          <a:p>
            <a:pPr algn="just">
              <a:spcBef>
                <a:spcPct val="30000"/>
              </a:spcBef>
            </a:pPr>
            <a:endParaRPr kumimoji="1" lang="en-US" altLang="zh-CN" b="1" dirty="0">
              <a:latin typeface="Tahoma" pitchFamily="34" charset="0"/>
            </a:endParaRPr>
          </a:p>
          <a:p>
            <a:pPr algn="just">
              <a:spcBef>
                <a:spcPct val="30000"/>
              </a:spcBef>
            </a:pPr>
            <a:endParaRPr kumimoji="1" lang="en-US" altLang="zh-CN" b="1" dirty="0">
              <a:solidFill>
                <a:srgbClr val="FFFFFF"/>
              </a:solidFill>
              <a:latin typeface="Tahoma" pitchFamily="34" charset="0"/>
            </a:endParaRPr>
          </a:p>
          <a:p>
            <a:pPr algn="just">
              <a:spcBef>
                <a:spcPct val="30000"/>
              </a:spcBef>
            </a:pPr>
            <a:endParaRPr kumimoji="1" lang="en-US" altLang="zh-CN" b="1" dirty="0">
              <a:solidFill>
                <a:srgbClr val="FFFFFF"/>
              </a:solidFill>
              <a:latin typeface="Tahoma" pitchFamily="34" charset="0"/>
            </a:endParaRPr>
          </a:p>
          <a:p>
            <a:pPr algn="just">
              <a:spcBef>
                <a:spcPct val="30000"/>
              </a:spcBef>
            </a:pPr>
            <a:endParaRPr kumimoji="1" lang="en-US" altLang="zh-CN" b="1" dirty="0">
              <a:solidFill>
                <a:srgbClr val="FFFFFF"/>
              </a:solidFill>
              <a:latin typeface="Tahoma" pitchFamily="34" charset="0"/>
            </a:endParaRPr>
          </a:p>
          <a:p>
            <a:pPr algn="just">
              <a:spcBef>
                <a:spcPct val="30000"/>
              </a:spcBef>
            </a:pPr>
            <a:r>
              <a:rPr kumimoji="1" lang="en-US" altLang="zh-CN" sz="2400" b="1" dirty="0">
                <a:solidFill>
                  <a:srgbClr val="FFFFFF"/>
                </a:solidFill>
                <a:latin typeface="Tahoma" pitchFamily="34" charset="0"/>
              </a:rPr>
              <a:t>2</a:t>
            </a:r>
            <a:r>
              <a:rPr kumimoji="1" lang="zh-CN" altLang="en-US" sz="2400" b="1" dirty="0">
                <a:solidFill>
                  <a:srgbClr val="FFFFFF"/>
                </a:solidFill>
                <a:latin typeface="Times New Roman" pitchFamily="18" charset="0"/>
              </a:rPr>
              <a:t>、卡平方测验的方法步骤</a:t>
            </a:r>
            <a:endParaRPr kumimoji="1" lang="zh-CN" altLang="en-US" sz="2400" b="1" dirty="0">
              <a:solidFill>
                <a:srgbClr val="FFFFFF"/>
              </a:solidFill>
              <a:latin typeface="Tahoma" pitchFamily="34" charset="0"/>
            </a:endParaRPr>
          </a:p>
          <a:p>
            <a:pPr algn="just">
              <a:spcBef>
                <a:spcPct val="30000"/>
              </a:spcBef>
            </a:pPr>
            <a:r>
              <a:rPr kumimoji="1" lang="zh-CN" altLang="en-US" b="1" dirty="0">
                <a:solidFill>
                  <a:srgbClr val="FFFFFF"/>
                </a:solidFill>
                <a:latin typeface="宋体" pitchFamily="2" charset="-122"/>
              </a:rPr>
              <a:t>      （</a:t>
            </a:r>
            <a:r>
              <a:rPr kumimoji="1" lang="en-US" altLang="zh-CN" b="1" dirty="0">
                <a:solidFill>
                  <a:srgbClr val="FFFFFF"/>
                </a:solidFill>
                <a:latin typeface="宋体" pitchFamily="2" charset="-122"/>
              </a:rPr>
              <a:t>1</a:t>
            </a:r>
            <a:r>
              <a:rPr kumimoji="1" lang="zh-CN" altLang="en-US" b="1" dirty="0">
                <a:solidFill>
                  <a:srgbClr val="FFFFFF"/>
                </a:solidFill>
                <a:latin typeface="宋体" pitchFamily="2" charset="-122"/>
              </a:rPr>
              <a:t>）建立假说</a:t>
            </a:r>
            <a:r>
              <a:rPr kumimoji="1" lang="zh-CN" altLang="en-US" b="1" dirty="0" smtClean="0">
                <a:solidFill>
                  <a:srgbClr val="FFFFFF"/>
                </a:solidFill>
                <a:latin typeface="宋体" pitchFamily="2" charset="-122"/>
              </a:rPr>
              <a:t>（假设测得数与理论数差异不显著）</a:t>
            </a:r>
            <a:endParaRPr kumimoji="1" lang="zh-CN" altLang="en-US" b="1" dirty="0">
              <a:solidFill>
                <a:srgbClr val="FFFFFF"/>
              </a:solidFill>
              <a:latin typeface="Tahoma" pitchFamily="34" charset="0"/>
            </a:endParaRPr>
          </a:p>
          <a:p>
            <a:pPr algn="just">
              <a:spcBef>
                <a:spcPct val="30000"/>
              </a:spcBef>
            </a:pPr>
            <a:r>
              <a:rPr kumimoji="1" lang="zh-CN" altLang="en-US" b="1" dirty="0">
                <a:solidFill>
                  <a:srgbClr val="FFFFFF"/>
                </a:solidFill>
                <a:latin typeface="宋体" pitchFamily="2" charset="-122"/>
              </a:rPr>
              <a:t>      （</a:t>
            </a:r>
            <a:r>
              <a:rPr kumimoji="1" lang="en-US" altLang="zh-CN" b="1" dirty="0">
                <a:solidFill>
                  <a:srgbClr val="FFFFFF"/>
                </a:solidFill>
                <a:latin typeface="宋体" pitchFamily="2" charset="-122"/>
              </a:rPr>
              <a:t>2</a:t>
            </a:r>
            <a:r>
              <a:rPr kumimoji="1" lang="zh-CN" altLang="en-US" b="1" dirty="0">
                <a:solidFill>
                  <a:srgbClr val="FFFFFF"/>
                </a:solidFill>
                <a:latin typeface="宋体" pitchFamily="2" charset="-122"/>
              </a:rPr>
              <a:t>）算预期值；确定显著水平</a:t>
            </a:r>
            <a:endParaRPr kumimoji="1" lang="zh-CN" altLang="en-US" b="1" dirty="0">
              <a:solidFill>
                <a:srgbClr val="FFFFFF"/>
              </a:solidFill>
              <a:latin typeface="Tahoma" pitchFamily="34" charset="0"/>
            </a:endParaRPr>
          </a:p>
          <a:p>
            <a:pPr algn="just">
              <a:spcBef>
                <a:spcPct val="30000"/>
              </a:spcBef>
            </a:pPr>
            <a:r>
              <a:rPr kumimoji="1" lang="zh-CN" altLang="en-US" b="1" dirty="0">
                <a:solidFill>
                  <a:srgbClr val="FFFFFF"/>
                </a:solidFill>
                <a:latin typeface="宋体" pitchFamily="2" charset="-122"/>
              </a:rPr>
              <a:t>      （</a:t>
            </a:r>
            <a:r>
              <a:rPr kumimoji="1" lang="en-US" altLang="zh-CN" b="1" dirty="0">
                <a:solidFill>
                  <a:srgbClr val="FFFFFF"/>
                </a:solidFill>
                <a:latin typeface="宋体" pitchFamily="2" charset="-122"/>
              </a:rPr>
              <a:t>3</a:t>
            </a:r>
            <a:r>
              <a:rPr kumimoji="1" lang="zh-CN" altLang="en-US" b="1" dirty="0">
                <a:solidFill>
                  <a:srgbClr val="FFFFFF"/>
                </a:solidFill>
                <a:latin typeface="宋体" pitchFamily="2" charset="-122"/>
              </a:rPr>
              <a:t>）</a:t>
            </a:r>
            <a:r>
              <a:rPr kumimoji="1" lang="zh-CN" altLang="en-US" b="1" dirty="0" smtClean="0">
                <a:solidFill>
                  <a:srgbClr val="FFFFFF"/>
                </a:solidFill>
                <a:latin typeface="宋体" pitchFamily="2" charset="-122"/>
              </a:rPr>
              <a:t>计算</a:t>
            </a:r>
            <a:r>
              <a:rPr kumimoji="1" lang="el-GR" altLang="zh-CN" b="1" dirty="0" smtClean="0">
                <a:solidFill>
                  <a:srgbClr val="FFFFFF"/>
                </a:solidFill>
                <a:latin typeface="宋体" pitchFamily="2" charset="-122"/>
              </a:rPr>
              <a:t>χ</a:t>
            </a:r>
            <a:r>
              <a:rPr kumimoji="1" lang="en-US" altLang="zh-CN" b="1" baseline="30000" dirty="0" smtClean="0">
                <a:solidFill>
                  <a:srgbClr val="FFFFFF"/>
                </a:solidFill>
                <a:latin typeface="宋体" pitchFamily="2" charset="-122"/>
              </a:rPr>
              <a:t>2</a:t>
            </a:r>
            <a:r>
              <a:rPr kumimoji="1" lang="zh-CN" altLang="en-US" b="1" dirty="0">
                <a:solidFill>
                  <a:srgbClr val="FFFFFF"/>
                </a:solidFill>
                <a:latin typeface="宋体" pitchFamily="2" charset="-122"/>
              </a:rPr>
              <a:t>值</a:t>
            </a:r>
            <a:endParaRPr kumimoji="1" lang="zh-CN" altLang="en-US" b="1" dirty="0">
              <a:solidFill>
                <a:srgbClr val="FFFFFF"/>
              </a:solidFill>
              <a:latin typeface="Tahoma" pitchFamily="34" charset="0"/>
            </a:endParaRPr>
          </a:p>
          <a:p>
            <a:pPr algn="just">
              <a:spcBef>
                <a:spcPct val="30000"/>
              </a:spcBef>
            </a:pPr>
            <a:r>
              <a:rPr kumimoji="1" lang="zh-CN" altLang="en-US" b="1" dirty="0">
                <a:solidFill>
                  <a:srgbClr val="FFFFFF"/>
                </a:solidFill>
                <a:latin typeface="宋体" pitchFamily="2" charset="-122"/>
              </a:rPr>
              <a:t>      （</a:t>
            </a:r>
            <a:r>
              <a:rPr kumimoji="1" lang="en-US" altLang="zh-CN" b="1" dirty="0">
                <a:solidFill>
                  <a:srgbClr val="FFFFFF"/>
                </a:solidFill>
                <a:latin typeface="宋体" pitchFamily="2" charset="-122"/>
              </a:rPr>
              <a:t>4</a:t>
            </a:r>
            <a:r>
              <a:rPr kumimoji="1" lang="zh-CN" altLang="en-US" b="1" dirty="0">
                <a:solidFill>
                  <a:srgbClr val="FFFFFF"/>
                </a:solidFill>
                <a:latin typeface="宋体" pitchFamily="2" charset="-122"/>
              </a:rPr>
              <a:t>）确定自由度，</a:t>
            </a:r>
            <a:r>
              <a:rPr kumimoji="1" lang="zh-CN" altLang="en-US" b="1" dirty="0" smtClean="0">
                <a:solidFill>
                  <a:srgbClr val="FFFFFF"/>
                </a:solidFill>
                <a:latin typeface="宋体" pitchFamily="2" charset="-122"/>
              </a:rPr>
              <a:t>查</a:t>
            </a:r>
            <a:r>
              <a:rPr kumimoji="1" lang="el-GR" altLang="zh-CN" b="1" dirty="0" smtClean="0">
                <a:solidFill>
                  <a:srgbClr val="FFFFFF"/>
                </a:solidFill>
                <a:latin typeface="宋体" pitchFamily="2" charset="-122"/>
              </a:rPr>
              <a:t>χ</a:t>
            </a:r>
            <a:r>
              <a:rPr kumimoji="1" lang="en-US" altLang="zh-CN" b="1" baseline="30000" dirty="0" smtClean="0">
                <a:solidFill>
                  <a:srgbClr val="FFFFFF"/>
                </a:solidFill>
                <a:latin typeface="宋体" pitchFamily="2" charset="-122"/>
              </a:rPr>
              <a:t>2</a:t>
            </a:r>
            <a:r>
              <a:rPr kumimoji="1" lang="zh-CN" altLang="en-US" b="1" dirty="0">
                <a:solidFill>
                  <a:srgbClr val="FFFFFF"/>
                </a:solidFill>
                <a:latin typeface="宋体" pitchFamily="2" charset="-122"/>
              </a:rPr>
              <a:t>表，求偏差的概率，对假设进行选取。</a:t>
            </a:r>
            <a:endParaRPr kumimoji="1" lang="zh-CN" altLang="en-US" b="1" dirty="0">
              <a:solidFill>
                <a:srgbClr val="FFFFFF"/>
              </a:solidFill>
              <a:latin typeface="Tahoma" pitchFamily="34" charset="0"/>
            </a:endParaRPr>
          </a:p>
          <a:p>
            <a:pPr algn="just">
              <a:spcBef>
                <a:spcPct val="30000"/>
              </a:spcBef>
            </a:pPr>
            <a:endParaRPr kumimoji="1" lang="en-US" altLang="zh-CN" b="1" dirty="0">
              <a:solidFill>
                <a:srgbClr val="FFFFFF"/>
              </a:solidFill>
              <a:latin typeface="Times New Roman" pitchFamily="18" charset="0"/>
            </a:endParaRPr>
          </a:p>
        </p:txBody>
      </p:sp>
      <p:graphicFrame>
        <p:nvGraphicFramePr>
          <p:cNvPr id="4098" name="Object 3"/>
          <p:cNvGraphicFramePr>
            <a:graphicFrameLocks noChangeAspect="1"/>
          </p:cNvGraphicFramePr>
          <p:nvPr/>
        </p:nvGraphicFramePr>
        <p:xfrm>
          <a:off x="4508500" y="3359150"/>
          <a:ext cx="127000" cy="139700"/>
        </p:xfrm>
        <a:graphic>
          <a:graphicData uri="http://schemas.openxmlformats.org/presentationml/2006/ole">
            <mc:AlternateContent xmlns:mc="http://schemas.openxmlformats.org/markup-compatibility/2006">
              <mc:Choice xmlns:v="urn:schemas-microsoft-com:vml" Requires="v">
                <p:oleObj spid="_x0000_s4260" name="Equation" r:id="rId3" imgW="126835" imgH="139518" progId="">
                  <p:embed/>
                </p:oleObj>
              </mc:Choice>
              <mc:Fallback>
                <p:oleObj name="Equation" r:id="rId3" imgW="126835" imgH="139518" progId="">
                  <p:embed/>
                  <p:pic>
                    <p:nvPicPr>
                      <p:cNvPr id="0"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500" y="3359150"/>
                        <a:ext cx="127000" cy="139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61" name="Equation" r:id="rId5" imgW="114151" imgH="215619" progId="">
                  <p:embed/>
                </p:oleObj>
              </mc:Choice>
              <mc:Fallback>
                <p:oleObj name="Equation" r:id="rId5" imgW="114151" imgH="215619" progId="">
                  <p:embed/>
                  <p:pic>
                    <p:nvPicPr>
                      <p:cNvPr id="0" name="Picture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5"/>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62" name="Equation" r:id="rId7" imgW="114151" imgH="215619" progId="">
                  <p:embed/>
                </p:oleObj>
              </mc:Choice>
              <mc:Fallback>
                <p:oleObj name="Equation" r:id="rId7" imgW="114151" imgH="215619" progId="">
                  <p:embed/>
                  <p:pic>
                    <p:nvPicPr>
                      <p:cNvPr id="0" name="Picture 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1"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63" name="Equation" r:id="rId8" imgW="114151" imgH="215619" progId="">
                  <p:embed/>
                </p:oleObj>
              </mc:Choice>
              <mc:Fallback>
                <p:oleObj name="Equation" r:id="rId8" imgW="114151" imgH="215619" progId="">
                  <p:embed/>
                  <p:pic>
                    <p:nvPicPr>
                      <p:cNvPr id="0" name="Picture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2" name="Object 7"/>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64" name="Equation" r:id="rId9" imgW="114151" imgH="215619" progId="">
                  <p:embed/>
                </p:oleObj>
              </mc:Choice>
              <mc:Fallback>
                <p:oleObj name="Equation" r:id="rId9" imgW="114151" imgH="215619" progId="">
                  <p:embed/>
                  <p:pic>
                    <p:nvPicPr>
                      <p:cNvPr id="0" name="Picture 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3" name="Object 8"/>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265" name="Equation" r:id="rId10" imgW="114151" imgH="215619" progId="">
                  <p:embed/>
                </p:oleObj>
              </mc:Choice>
              <mc:Fallback>
                <p:oleObj name="Equation" r:id="rId10" imgW="114151" imgH="215619" progId="">
                  <p:embed/>
                  <p:pic>
                    <p:nvPicPr>
                      <p:cNvPr id="0"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5" name="Text Box 10"/>
          <p:cNvSpPr txBox="1">
            <a:spLocks noChangeArrowheads="1"/>
          </p:cNvSpPr>
          <p:nvPr/>
        </p:nvSpPr>
        <p:spPr bwMode="auto">
          <a:xfrm>
            <a:off x="2514600" y="304800"/>
            <a:ext cx="4343400" cy="523220"/>
          </a:xfrm>
          <a:prstGeom prst="rect">
            <a:avLst/>
          </a:prstGeom>
          <a:noFill/>
          <a:ln w="9525">
            <a:noFill/>
            <a:miter lim="800000"/>
            <a:headEnd/>
            <a:tailEnd/>
          </a:ln>
        </p:spPr>
        <p:txBody>
          <a:bodyPr wrap="square">
            <a:spAutoFit/>
          </a:bodyPr>
          <a:lstStyle/>
          <a:p>
            <a:pPr algn="just">
              <a:spcBef>
                <a:spcPct val="30000"/>
              </a:spcBef>
            </a:pPr>
            <a:r>
              <a:rPr kumimoji="1" lang="en-US" altLang="zh-CN" sz="2800" dirty="0" smtClean="0">
                <a:latin typeface="黑体" pitchFamily="49" charset="-122"/>
                <a:ea typeface="黑体" pitchFamily="49" charset="-122"/>
              </a:rPr>
              <a:t>(2)</a:t>
            </a:r>
            <a:r>
              <a:rPr kumimoji="1" lang="zh-CN" altLang="en-US" sz="2800" dirty="0" smtClean="0">
                <a:latin typeface="黑体" pitchFamily="49" charset="-122"/>
                <a:ea typeface="黑体" pitchFamily="49" charset="-122"/>
              </a:rPr>
              <a:t>遗传学数据的卡方分析</a:t>
            </a:r>
            <a:endParaRPr kumimoji="1" lang="zh-CN" altLang="en-US" sz="2800" dirty="0">
              <a:latin typeface="黑体" pitchFamily="49" charset="-122"/>
              <a:ea typeface="黑体" pitchFamily="49" charset="-122"/>
            </a:endParaRPr>
          </a:p>
        </p:txBody>
      </p:sp>
      <p:pic>
        <p:nvPicPr>
          <p:cNvPr id="11" name="图片 1"/>
          <p:cNvPicPr>
            <a:picLocks noChangeAspect="1"/>
          </p:cNvPicPr>
          <p:nvPr/>
        </p:nvPicPr>
        <p:blipFill>
          <a:blip r:embed="rId11" cstate="print">
            <a:lum bright="-20000" contrast="40000"/>
          </a:blip>
          <a:srcRect/>
          <a:stretch>
            <a:fillRect/>
          </a:stretch>
        </p:blipFill>
        <p:spPr bwMode="auto">
          <a:xfrm>
            <a:off x="609600" y="2438400"/>
            <a:ext cx="7147147" cy="106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body" idx="1"/>
          </p:nvPr>
        </p:nvSpPr>
        <p:spPr>
          <a:xfrm>
            <a:off x="381000" y="533400"/>
            <a:ext cx="8229600" cy="2895600"/>
          </a:xfrm>
        </p:spPr>
        <p:txBody>
          <a:bodyPr/>
          <a:lstStyle/>
          <a:p>
            <a:pPr marL="0" indent="0">
              <a:spcBef>
                <a:spcPct val="40000"/>
              </a:spcBef>
              <a:buFontTx/>
              <a:buNone/>
            </a:pPr>
            <a:r>
              <a:rPr lang="zh-CN" altLang="en-US" sz="2400" b="1" dirty="0" smtClean="0">
                <a:latin typeface="宋体" pitchFamily="2" charset="-122"/>
              </a:rPr>
              <a:t>例如</a:t>
            </a:r>
            <a:r>
              <a:rPr lang="zh-CN" altLang="en-US" sz="2400" b="1" dirty="0" smtClean="0">
                <a:latin typeface="宋体" pitchFamily="2" charset="-122"/>
              </a:rPr>
              <a:t>，在番茄中某次实验以纯合的紫茎、缺刻叶植株（ </a:t>
            </a:r>
            <a:r>
              <a:rPr lang="en-US" altLang="zh-CN" sz="2400" b="1" dirty="0" smtClean="0">
                <a:latin typeface="宋体" pitchFamily="2" charset="-122"/>
              </a:rPr>
              <a:t>AACC</a:t>
            </a:r>
            <a:r>
              <a:rPr lang="zh-CN" altLang="en-US" sz="2400" b="1" dirty="0" smtClean="0">
                <a:latin typeface="宋体" pitchFamily="2" charset="-122"/>
              </a:rPr>
              <a:t>）与纯合的绿茎、马铃薯叶植株（ </a:t>
            </a:r>
            <a:r>
              <a:rPr lang="en-US" altLang="zh-CN" sz="2400" b="1" dirty="0" err="1" smtClean="0">
                <a:latin typeface="宋体" pitchFamily="2" charset="-122"/>
              </a:rPr>
              <a:t>aacc</a:t>
            </a:r>
            <a:r>
              <a:rPr lang="zh-CN" altLang="en-US" sz="2400" b="1" dirty="0" smtClean="0">
                <a:latin typeface="宋体" pitchFamily="2" charset="-122"/>
              </a:rPr>
              <a:t>）杂交，</a:t>
            </a:r>
            <a:r>
              <a:rPr lang="en-US" altLang="zh-CN" sz="2400" b="1" dirty="0" smtClean="0">
                <a:latin typeface="宋体" pitchFamily="2" charset="-122"/>
              </a:rPr>
              <a:t>F</a:t>
            </a:r>
            <a:r>
              <a:rPr lang="en-US" altLang="zh-CN" sz="2400" b="1" baseline="-25000" dirty="0" smtClean="0">
                <a:latin typeface="宋体" pitchFamily="2" charset="-122"/>
              </a:rPr>
              <a:t>2</a:t>
            </a:r>
            <a:r>
              <a:rPr lang="en-US" altLang="zh-CN" sz="2400" b="1" dirty="0" smtClean="0">
                <a:latin typeface="宋体" pitchFamily="2" charset="-122"/>
              </a:rPr>
              <a:t> </a:t>
            </a:r>
            <a:r>
              <a:rPr lang="zh-CN" altLang="en-US" sz="2400" b="1" dirty="0" smtClean="0">
                <a:latin typeface="宋体" pitchFamily="2" charset="-122"/>
              </a:rPr>
              <a:t>得到</a:t>
            </a:r>
            <a:r>
              <a:rPr lang="en-US" altLang="zh-CN" sz="2400" b="1" dirty="0" smtClean="0">
                <a:latin typeface="宋体" pitchFamily="2" charset="-122"/>
              </a:rPr>
              <a:t>454</a:t>
            </a:r>
            <a:r>
              <a:rPr lang="zh-CN" altLang="en-US" sz="2400" b="1" dirty="0" smtClean="0">
                <a:latin typeface="宋体" pitchFamily="2" charset="-122"/>
              </a:rPr>
              <a:t>个植株，其</a:t>
            </a:r>
            <a:r>
              <a:rPr lang="en-US" altLang="zh-CN" sz="2400" b="1" dirty="0" smtClean="0">
                <a:latin typeface="宋体" pitchFamily="2" charset="-122"/>
              </a:rPr>
              <a:t>4</a:t>
            </a:r>
            <a:r>
              <a:rPr lang="zh-CN" altLang="en-US" sz="2400" b="1" dirty="0" smtClean="0">
                <a:latin typeface="宋体" pitchFamily="2" charset="-122"/>
              </a:rPr>
              <a:t>种表型的频数分布如下：</a:t>
            </a:r>
          </a:p>
          <a:p>
            <a:pPr marL="0" indent="0">
              <a:spcBef>
                <a:spcPct val="40000"/>
              </a:spcBef>
              <a:buFontTx/>
              <a:buNone/>
            </a:pPr>
            <a:r>
              <a:rPr lang="zh-CN" altLang="en-US" sz="2400" b="1" dirty="0" smtClean="0">
                <a:latin typeface="宋体" pitchFamily="2" charset="-122"/>
              </a:rPr>
              <a:t>      </a:t>
            </a:r>
            <a:r>
              <a:rPr lang="zh-CN" altLang="en-US" sz="2400" b="1" dirty="0" smtClean="0">
                <a:latin typeface="宋体" pitchFamily="2" charset="-122"/>
              </a:rPr>
              <a:t>紫</a:t>
            </a:r>
            <a:r>
              <a:rPr lang="zh-CN" altLang="en-US" sz="2400" b="1" dirty="0" smtClean="0">
                <a:latin typeface="宋体" pitchFamily="2" charset="-122"/>
              </a:rPr>
              <a:t>茎缺刻叶  </a:t>
            </a:r>
            <a:r>
              <a:rPr lang="en-US" altLang="zh-CN" sz="2400" b="1" dirty="0" smtClean="0">
                <a:latin typeface="宋体" pitchFamily="2" charset="-122"/>
              </a:rPr>
              <a:t>247       </a:t>
            </a:r>
            <a:r>
              <a:rPr lang="zh-CN" altLang="en-US" sz="2400" b="1" dirty="0" smtClean="0">
                <a:latin typeface="宋体" pitchFamily="2" charset="-122"/>
              </a:rPr>
              <a:t>紫</a:t>
            </a:r>
            <a:r>
              <a:rPr lang="zh-CN" altLang="en-US" sz="2400" b="1" dirty="0" smtClean="0">
                <a:latin typeface="宋体" pitchFamily="2" charset="-122"/>
              </a:rPr>
              <a:t>茎马铃薯叶 </a:t>
            </a:r>
            <a:r>
              <a:rPr lang="en-US" altLang="zh-CN" sz="2400" b="1" dirty="0" smtClean="0">
                <a:latin typeface="宋体" pitchFamily="2" charset="-122"/>
              </a:rPr>
              <a:t>90</a:t>
            </a:r>
          </a:p>
          <a:p>
            <a:pPr marL="0" indent="0">
              <a:spcBef>
                <a:spcPct val="40000"/>
              </a:spcBef>
              <a:buFontTx/>
              <a:buNone/>
            </a:pPr>
            <a:r>
              <a:rPr lang="en-US" altLang="zh-CN" sz="2400" b="1" dirty="0" smtClean="0">
                <a:latin typeface="宋体" pitchFamily="2" charset="-122"/>
              </a:rPr>
              <a:t>      </a:t>
            </a:r>
            <a:r>
              <a:rPr lang="zh-CN" altLang="en-US" sz="2400" b="1" dirty="0" smtClean="0">
                <a:latin typeface="宋体" pitchFamily="2" charset="-122"/>
              </a:rPr>
              <a:t>绿</a:t>
            </a:r>
            <a:r>
              <a:rPr lang="zh-CN" altLang="en-US" sz="2400" b="1" dirty="0" smtClean="0">
                <a:latin typeface="宋体" pitchFamily="2" charset="-122"/>
              </a:rPr>
              <a:t>茎缺刻叶   </a:t>
            </a:r>
            <a:r>
              <a:rPr lang="en-US" altLang="zh-CN" sz="2400" b="1" dirty="0" smtClean="0">
                <a:latin typeface="宋体" pitchFamily="2" charset="-122"/>
              </a:rPr>
              <a:t>83       </a:t>
            </a:r>
            <a:r>
              <a:rPr lang="zh-CN" altLang="en-US" sz="2400" b="1" dirty="0" smtClean="0">
                <a:latin typeface="宋体" pitchFamily="2" charset="-122"/>
              </a:rPr>
              <a:t>绿</a:t>
            </a:r>
            <a:r>
              <a:rPr lang="zh-CN" altLang="en-US" sz="2400" b="1" dirty="0" smtClean="0">
                <a:latin typeface="宋体" pitchFamily="2" charset="-122"/>
              </a:rPr>
              <a:t>茎马铃薯叶 </a:t>
            </a:r>
            <a:r>
              <a:rPr lang="en-US" altLang="zh-CN" sz="2400" b="1" dirty="0" smtClean="0">
                <a:latin typeface="宋体" pitchFamily="2" charset="-122"/>
              </a:rPr>
              <a:t>34</a:t>
            </a:r>
          </a:p>
          <a:p>
            <a:pPr marL="0" indent="0">
              <a:spcBef>
                <a:spcPct val="40000"/>
              </a:spcBef>
              <a:buFontTx/>
              <a:buNone/>
            </a:pPr>
            <a:r>
              <a:rPr lang="zh-CN" altLang="en-US" sz="2400" b="1" dirty="0" smtClean="0">
                <a:latin typeface="宋体" pitchFamily="2" charset="-122"/>
              </a:rPr>
              <a:t>判断该实验结果是否符合孟德尔的</a:t>
            </a:r>
            <a:r>
              <a:rPr lang="en-US" altLang="zh-CN" sz="2400" b="1" dirty="0" smtClean="0">
                <a:latin typeface="宋体" pitchFamily="2" charset="-122"/>
              </a:rPr>
              <a:t>9: 3: 3: 1</a:t>
            </a:r>
            <a:r>
              <a:rPr lang="zh-CN" altLang="en-US" sz="2400" b="1" dirty="0" smtClean="0">
                <a:latin typeface="宋体" pitchFamily="2" charset="-122"/>
              </a:rPr>
              <a:t>的理论比率</a:t>
            </a:r>
            <a:r>
              <a:rPr lang="en-US" altLang="zh-CN" sz="2400" b="1" dirty="0" smtClean="0">
                <a:latin typeface="宋体" pitchFamily="2" charset="-122"/>
              </a:rPr>
              <a:t>?</a:t>
            </a:r>
          </a:p>
        </p:txBody>
      </p:sp>
      <p:sp>
        <p:nvSpPr>
          <p:cNvPr id="25603" name="Text Box 4"/>
          <p:cNvSpPr txBox="1">
            <a:spLocks noChangeArrowheads="1"/>
          </p:cNvSpPr>
          <p:nvPr/>
        </p:nvSpPr>
        <p:spPr bwMode="auto">
          <a:xfrm>
            <a:off x="401782" y="3429000"/>
            <a:ext cx="8458200" cy="424732"/>
          </a:xfrm>
          <a:prstGeom prst="rect">
            <a:avLst/>
          </a:prstGeom>
          <a:noFill/>
          <a:ln w="9525">
            <a:noFill/>
            <a:miter lim="800000"/>
            <a:headEnd/>
            <a:tailEnd/>
          </a:ln>
        </p:spPr>
        <p:txBody>
          <a:bodyPr>
            <a:spAutoFit/>
          </a:bodyPr>
          <a:lstStyle/>
          <a:p>
            <a:pPr>
              <a:lnSpc>
                <a:spcPct val="90000"/>
              </a:lnSpc>
              <a:spcBef>
                <a:spcPct val="30000"/>
              </a:spcBef>
            </a:pPr>
            <a:r>
              <a:rPr lang="zh-CN" altLang="en-US" sz="2400" b="1" dirty="0">
                <a:latin typeface="宋体" pitchFamily="2" charset="-122"/>
              </a:rPr>
              <a:t>解</a:t>
            </a:r>
            <a:r>
              <a:rPr lang="en-US" altLang="zh-CN" sz="2400" b="1" dirty="0">
                <a:latin typeface="宋体" pitchFamily="2" charset="-122"/>
              </a:rPr>
              <a:t>: </a:t>
            </a:r>
            <a:r>
              <a:rPr lang="zh-CN" altLang="en-US" sz="2400" b="1" dirty="0">
                <a:latin typeface="宋体" pitchFamily="2" charset="-122"/>
              </a:rPr>
              <a:t>假设  </a:t>
            </a:r>
            <a:r>
              <a:rPr lang="en-US" altLang="zh-CN" sz="2400" b="1" dirty="0">
                <a:latin typeface="宋体" pitchFamily="2" charset="-122"/>
              </a:rPr>
              <a:t>H</a:t>
            </a:r>
            <a:r>
              <a:rPr lang="en-US" altLang="zh-CN" sz="2400" b="1" baseline="-25000" dirty="0">
                <a:latin typeface="宋体" pitchFamily="2" charset="-122"/>
              </a:rPr>
              <a:t>0</a:t>
            </a:r>
            <a:r>
              <a:rPr lang="en-US" altLang="zh-CN" sz="2400" b="1" dirty="0">
                <a:latin typeface="宋体" pitchFamily="2" charset="-122"/>
              </a:rPr>
              <a:t>:</a:t>
            </a:r>
            <a:r>
              <a:rPr lang="zh-CN" altLang="en-US" sz="2400" b="1" dirty="0">
                <a:latin typeface="宋体" pitchFamily="2" charset="-122"/>
              </a:rPr>
              <a:t>样本结果</a:t>
            </a:r>
            <a:r>
              <a:rPr lang="en-US" altLang="zh-CN" sz="2400" b="1" dirty="0">
                <a:latin typeface="宋体" pitchFamily="2" charset="-122"/>
              </a:rPr>
              <a:t>247:90:83:1 </a:t>
            </a:r>
            <a:r>
              <a:rPr lang="zh-CN" altLang="en-US" sz="2400" b="1" dirty="0">
                <a:latin typeface="宋体" pitchFamily="2" charset="-122"/>
              </a:rPr>
              <a:t>符合理论比率</a:t>
            </a:r>
            <a:r>
              <a:rPr lang="en-US" altLang="zh-CN" sz="2400" b="1" dirty="0">
                <a:latin typeface="宋体" pitchFamily="2" charset="-122"/>
              </a:rPr>
              <a:t>9:3:3:1 </a:t>
            </a:r>
          </a:p>
        </p:txBody>
      </p:sp>
      <p:pic>
        <p:nvPicPr>
          <p:cNvPr id="2" name="图片 1"/>
          <p:cNvPicPr>
            <a:picLocks noChangeAspect="1"/>
          </p:cNvPicPr>
          <p:nvPr/>
        </p:nvPicPr>
        <p:blipFill>
          <a:blip r:embed="rId2"/>
          <a:stretch>
            <a:fillRect/>
          </a:stretch>
        </p:blipFill>
        <p:spPr>
          <a:xfrm>
            <a:off x="60732" y="3962400"/>
            <a:ext cx="9140300" cy="266700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body" idx="1"/>
          </p:nvPr>
        </p:nvSpPr>
        <p:spPr>
          <a:xfrm>
            <a:off x="228600" y="671945"/>
            <a:ext cx="8839200" cy="1524000"/>
          </a:xfrm>
        </p:spPr>
        <p:txBody>
          <a:bodyPr/>
          <a:lstStyle/>
          <a:p>
            <a:pPr>
              <a:lnSpc>
                <a:spcPct val="110000"/>
              </a:lnSpc>
              <a:spcBef>
                <a:spcPct val="30000"/>
              </a:spcBef>
              <a:buFontTx/>
              <a:buNone/>
            </a:pPr>
            <a:r>
              <a:rPr lang="en-US" altLang="zh-CN" sz="2000" b="1" dirty="0" smtClean="0">
                <a:solidFill>
                  <a:srgbClr val="FFFFFF"/>
                </a:solidFill>
                <a:latin typeface="宋体" pitchFamily="2" charset="-122"/>
              </a:rPr>
              <a:t>  </a:t>
            </a:r>
            <a:r>
              <a:rPr lang="zh-CN" altLang="en-US" sz="2400" b="1" dirty="0" smtClean="0">
                <a:solidFill>
                  <a:srgbClr val="FFFF00"/>
                </a:solidFill>
                <a:latin typeface="宋体" pitchFamily="2" charset="-122"/>
              </a:rPr>
              <a:t>自由度  </a:t>
            </a:r>
            <a:r>
              <a:rPr lang="en-US" altLang="zh-CN" sz="2400" b="1" dirty="0" err="1" smtClean="0">
                <a:solidFill>
                  <a:srgbClr val="FFFF00"/>
                </a:solidFill>
                <a:latin typeface="宋体" pitchFamily="2" charset="-122"/>
              </a:rPr>
              <a:t>df</a:t>
            </a:r>
            <a:r>
              <a:rPr lang="en-US" altLang="zh-CN" sz="2400" b="1" dirty="0" smtClean="0">
                <a:solidFill>
                  <a:srgbClr val="FFFF00"/>
                </a:solidFill>
                <a:latin typeface="宋体" pitchFamily="2" charset="-122"/>
              </a:rPr>
              <a:t>=n-1</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4</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1</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3</a:t>
            </a:r>
            <a:r>
              <a:rPr lang="zh-CN" altLang="en-US" sz="2400" b="1" dirty="0" smtClean="0">
                <a:solidFill>
                  <a:srgbClr val="FFFF00"/>
                </a:solidFill>
                <a:latin typeface="宋体" pitchFamily="2" charset="-122"/>
              </a:rPr>
              <a:t>， </a:t>
            </a:r>
            <a:r>
              <a:rPr lang="en-US" altLang="zh-CN" sz="2400" b="1" dirty="0" smtClean="0">
                <a:solidFill>
                  <a:srgbClr val="FFFF00"/>
                </a:solidFill>
                <a:latin typeface="宋体" pitchFamily="2" charset="-122"/>
              </a:rPr>
              <a:t>p=0.05</a:t>
            </a:r>
            <a:endParaRPr lang="en-US" altLang="zh-CN" sz="2400" b="1" dirty="0">
              <a:solidFill>
                <a:srgbClr val="FFFF00"/>
              </a:solidFill>
              <a:latin typeface="宋体" pitchFamily="2" charset="-122"/>
            </a:endParaRPr>
          </a:p>
          <a:p>
            <a:pPr>
              <a:lnSpc>
                <a:spcPct val="110000"/>
              </a:lnSpc>
              <a:spcBef>
                <a:spcPct val="30000"/>
              </a:spcBef>
              <a:buFontTx/>
              <a:buNone/>
            </a:pPr>
            <a:r>
              <a:rPr lang="en-US" altLang="zh-CN" sz="2400" b="1" dirty="0" smtClean="0">
                <a:solidFill>
                  <a:srgbClr val="FFFF00"/>
                </a:solidFill>
                <a:latin typeface="宋体" pitchFamily="2" charset="-122"/>
              </a:rPr>
              <a:t> </a:t>
            </a:r>
            <a:r>
              <a:rPr lang="en-US" altLang="zh-CN" sz="2400" b="1" dirty="0" smtClean="0">
                <a:solidFill>
                  <a:srgbClr val="FFFF00"/>
                </a:solidFill>
                <a:latin typeface="宋体" pitchFamily="2" charset="-122"/>
              </a:rPr>
              <a:t> </a:t>
            </a:r>
            <a:r>
              <a:rPr lang="zh-CN" altLang="en-US" sz="2400" b="1" dirty="0" smtClean="0">
                <a:solidFill>
                  <a:srgbClr val="FFFF00"/>
                </a:solidFill>
                <a:latin typeface="宋体" pitchFamily="2" charset="-122"/>
              </a:rPr>
              <a:t>查</a:t>
            </a:r>
            <a:r>
              <a:rPr lang="el-GR" altLang="zh-CN" sz="2400" b="1" dirty="0" smtClean="0">
                <a:solidFill>
                  <a:srgbClr val="FFFF00"/>
                </a:solidFill>
                <a:latin typeface="宋体" pitchFamily="2" charset="-122"/>
              </a:rPr>
              <a:t>χ</a:t>
            </a:r>
            <a:r>
              <a:rPr lang="en-US" altLang="zh-CN" sz="2400" b="1" baseline="66000" dirty="0" smtClean="0">
                <a:solidFill>
                  <a:srgbClr val="FFFF00"/>
                </a:solidFill>
                <a:latin typeface="宋体" pitchFamily="2" charset="-122"/>
              </a:rPr>
              <a:t>2</a:t>
            </a:r>
            <a:r>
              <a:rPr lang="zh-CN" altLang="en-US" sz="2400" b="1" dirty="0" smtClean="0">
                <a:solidFill>
                  <a:srgbClr val="FFFF00"/>
                </a:solidFill>
                <a:latin typeface="宋体" pitchFamily="2" charset="-122"/>
              </a:rPr>
              <a:t>值表，</a:t>
            </a:r>
            <a:r>
              <a:rPr lang="en-US" altLang="zh-CN" sz="2400" b="1" dirty="0" err="1" smtClean="0">
                <a:solidFill>
                  <a:srgbClr val="FFFF00"/>
                </a:solidFill>
                <a:latin typeface="宋体" pitchFamily="2" charset="-122"/>
              </a:rPr>
              <a:t>df</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3 ,    X</a:t>
            </a:r>
            <a:r>
              <a:rPr lang="en-US" altLang="zh-CN" sz="2400" b="1" baseline="-25000" dirty="0" smtClean="0">
                <a:solidFill>
                  <a:srgbClr val="FFFF00"/>
                </a:solidFill>
                <a:latin typeface="宋体" pitchFamily="2" charset="-122"/>
              </a:rPr>
              <a:t>(</a:t>
            </a:r>
            <a:r>
              <a:rPr lang="en-US" altLang="zh-CN" sz="2400" b="1" baseline="66000" dirty="0" smtClean="0">
                <a:solidFill>
                  <a:srgbClr val="FFFF00"/>
                </a:solidFill>
                <a:latin typeface="宋体" pitchFamily="2" charset="-122"/>
              </a:rPr>
              <a:t>2</a:t>
            </a:r>
            <a:r>
              <a:rPr lang="en-US" altLang="zh-CN" sz="2400" b="1" baseline="-25000" dirty="0" smtClean="0">
                <a:solidFill>
                  <a:srgbClr val="FFFF00"/>
                </a:solidFill>
                <a:latin typeface="宋体" pitchFamily="2" charset="-122"/>
              </a:rPr>
              <a:t>3)0.05</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7.82 </a:t>
            </a:r>
            <a:endParaRPr lang="en-US" altLang="zh-CN" sz="2400" b="1" dirty="0">
              <a:solidFill>
                <a:srgbClr val="FFFF00"/>
              </a:solidFill>
              <a:latin typeface="宋体" pitchFamily="2" charset="-122"/>
            </a:endParaRPr>
          </a:p>
          <a:p>
            <a:pPr>
              <a:lnSpc>
                <a:spcPct val="110000"/>
              </a:lnSpc>
              <a:spcBef>
                <a:spcPct val="30000"/>
              </a:spcBef>
              <a:buFontTx/>
              <a:buNone/>
            </a:pPr>
            <a:r>
              <a:rPr lang="en-US" altLang="zh-CN" sz="2400" b="1" dirty="0" smtClean="0">
                <a:solidFill>
                  <a:srgbClr val="FFFF00"/>
                </a:solidFill>
                <a:latin typeface="宋体" pitchFamily="2" charset="-122"/>
              </a:rPr>
              <a:t> </a:t>
            </a:r>
            <a:r>
              <a:rPr lang="en-US" altLang="zh-CN" sz="2400" b="1" dirty="0" smtClean="0">
                <a:solidFill>
                  <a:srgbClr val="FFFF00"/>
                </a:solidFill>
                <a:latin typeface="宋体" pitchFamily="2" charset="-122"/>
              </a:rPr>
              <a:t> </a:t>
            </a:r>
            <a:r>
              <a:rPr lang="en-US" altLang="zh-CN" sz="2400" b="1" dirty="0" smtClean="0">
                <a:solidFill>
                  <a:srgbClr val="FFFF00"/>
                </a:solidFill>
                <a:latin typeface="宋体" pitchFamily="2" charset="-122"/>
              </a:rPr>
              <a:t>Xc</a:t>
            </a:r>
            <a:r>
              <a:rPr lang="en-US" altLang="zh-CN" sz="2400" b="1" baseline="66000" dirty="0" smtClean="0">
                <a:solidFill>
                  <a:srgbClr val="FFFF00"/>
                </a:solidFill>
                <a:latin typeface="宋体" pitchFamily="2" charset="-122"/>
              </a:rPr>
              <a:t>2</a:t>
            </a:r>
            <a:r>
              <a:rPr lang="en-US" altLang="zh-CN" sz="2400" b="1" dirty="0" smtClean="0">
                <a:solidFill>
                  <a:srgbClr val="FFFF00"/>
                </a:solidFill>
                <a:latin typeface="宋体" pitchFamily="2" charset="-122"/>
              </a:rPr>
              <a:t>&lt;X</a:t>
            </a:r>
            <a:r>
              <a:rPr lang="en-US" altLang="zh-CN" sz="2400" b="1" baseline="30000" dirty="0" smtClean="0">
                <a:solidFill>
                  <a:srgbClr val="FFFF00"/>
                </a:solidFill>
                <a:latin typeface="宋体" pitchFamily="2" charset="-122"/>
              </a:rPr>
              <a:t>2</a:t>
            </a:r>
            <a:r>
              <a:rPr lang="en-US" altLang="zh-CN" sz="2400" b="1" baseline="-25000" dirty="0" smtClean="0">
                <a:solidFill>
                  <a:srgbClr val="FFFF00"/>
                </a:solidFill>
                <a:latin typeface="宋体" pitchFamily="2" charset="-122"/>
              </a:rPr>
              <a:t>0.05</a:t>
            </a:r>
            <a:r>
              <a:rPr lang="en-US" altLang="zh-CN" sz="2400" b="1" dirty="0" smtClean="0">
                <a:solidFill>
                  <a:srgbClr val="FFFF00"/>
                </a:solidFill>
                <a:latin typeface="宋体" pitchFamily="2" charset="-122"/>
              </a:rPr>
              <a:t> </a:t>
            </a:r>
            <a:r>
              <a:rPr lang="zh-CN" altLang="en-US" sz="2400" b="1" dirty="0" smtClean="0">
                <a:solidFill>
                  <a:srgbClr val="FFFF00"/>
                </a:solidFill>
                <a:latin typeface="宋体" pitchFamily="2" charset="-122"/>
              </a:rPr>
              <a:t>（</a:t>
            </a:r>
            <a:r>
              <a:rPr lang="en-US" altLang="zh-CN" sz="2400" b="1" dirty="0" smtClean="0">
                <a:solidFill>
                  <a:srgbClr val="FFFF00"/>
                </a:solidFill>
                <a:latin typeface="宋体" pitchFamily="2" charset="-122"/>
              </a:rPr>
              <a:t>1.71&lt;7.82)</a:t>
            </a:r>
          </a:p>
          <a:p>
            <a:pPr>
              <a:lnSpc>
                <a:spcPct val="110000"/>
              </a:lnSpc>
              <a:spcBef>
                <a:spcPct val="30000"/>
              </a:spcBef>
              <a:buFontTx/>
              <a:buNone/>
            </a:pPr>
            <a:r>
              <a:rPr lang="en-US" altLang="zh-CN" sz="2400" b="1" dirty="0" smtClean="0">
                <a:solidFill>
                  <a:srgbClr val="FFFFFF"/>
                </a:solidFill>
                <a:latin typeface="宋体" pitchFamily="2" charset="-122"/>
              </a:rPr>
              <a:t> </a:t>
            </a:r>
          </a:p>
          <a:p>
            <a:pPr>
              <a:lnSpc>
                <a:spcPct val="110000"/>
              </a:lnSpc>
              <a:spcBef>
                <a:spcPct val="30000"/>
              </a:spcBef>
              <a:buFontTx/>
              <a:buNone/>
            </a:pPr>
            <a:r>
              <a:rPr lang="en-US" altLang="zh-CN" sz="2400" b="1" dirty="0" smtClean="0">
                <a:solidFill>
                  <a:srgbClr val="FFFFFF"/>
                </a:solidFill>
                <a:latin typeface="宋体" pitchFamily="2" charset="-122"/>
              </a:rPr>
              <a:t>  </a:t>
            </a:r>
            <a:endParaRPr lang="zh-CN" altLang="en-US" sz="2400" b="1" dirty="0" smtClean="0">
              <a:solidFill>
                <a:srgbClr val="FFFFFF"/>
              </a:solidFill>
              <a:latin typeface="宋体" pitchFamily="2" charset="-122"/>
            </a:endParaRPr>
          </a:p>
        </p:txBody>
      </p:sp>
      <p:pic>
        <p:nvPicPr>
          <p:cNvPr id="2" name="图片 1"/>
          <p:cNvPicPr>
            <a:picLocks noChangeAspect="1"/>
          </p:cNvPicPr>
          <p:nvPr/>
        </p:nvPicPr>
        <p:blipFill>
          <a:blip r:embed="rId2"/>
          <a:stretch>
            <a:fillRect/>
          </a:stretch>
        </p:blipFill>
        <p:spPr>
          <a:xfrm>
            <a:off x="381396" y="2223654"/>
            <a:ext cx="8001396" cy="3099207"/>
          </a:xfrm>
          <a:prstGeom prst="rect">
            <a:avLst/>
          </a:prstGeom>
        </p:spPr>
      </p:pic>
      <p:sp>
        <p:nvSpPr>
          <p:cNvPr id="3" name="文本框 2"/>
          <p:cNvSpPr txBox="1"/>
          <p:nvPr/>
        </p:nvSpPr>
        <p:spPr>
          <a:xfrm>
            <a:off x="381396" y="5562600"/>
            <a:ext cx="8229204" cy="954107"/>
          </a:xfrm>
          <a:prstGeom prst="rect">
            <a:avLst/>
          </a:prstGeom>
          <a:noFill/>
        </p:spPr>
        <p:txBody>
          <a:bodyPr wrap="square" rtlCol="0">
            <a:spAutoFit/>
          </a:bodyPr>
          <a:lstStyle/>
          <a:p>
            <a:r>
              <a:rPr lang="zh-CN" altLang="en-US" sz="2800" b="1" dirty="0" smtClean="0">
                <a:latin typeface="宋体" pitchFamily="2" charset="-122"/>
              </a:rPr>
              <a:t>说明在</a:t>
            </a:r>
            <a:r>
              <a:rPr lang="en-US" altLang="zh-CN" sz="2800" b="1" dirty="0" smtClean="0">
                <a:latin typeface="宋体" pitchFamily="2" charset="-122"/>
              </a:rPr>
              <a:t>5%</a:t>
            </a:r>
            <a:r>
              <a:rPr lang="zh-CN" altLang="en-US" sz="2800" b="1" dirty="0" smtClean="0">
                <a:latin typeface="宋体" pitchFamily="2" charset="-122"/>
              </a:rPr>
              <a:t>显著水平上差异不显著，样本</a:t>
            </a:r>
            <a:r>
              <a:rPr lang="zh-CN" altLang="en-US" sz="2800" b="1" dirty="0">
                <a:latin typeface="宋体" pitchFamily="2" charset="-122"/>
              </a:rPr>
              <a:t>结果是符合理论比率</a:t>
            </a:r>
            <a:r>
              <a:rPr lang="en-US" altLang="zh-CN" sz="2800" b="1" dirty="0" smtClean="0">
                <a:latin typeface="宋体" pitchFamily="2" charset="-122"/>
              </a:rPr>
              <a:t>9:3:3:1</a:t>
            </a:r>
            <a:r>
              <a:rPr lang="zh-CN" altLang="en-US" sz="2800" b="1" dirty="0" smtClean="0">
                <a:latin typeface="宋体" pitchFamily="2" charset="-122"/>
              </a:rPr>
              <a:t>。</a:t>
            </a:r>
            <a:endParaRPr lang="zh-CN" altLang="en-US" sz="2800" b="1" dirty="0">
              <a:latin typeface="宋体" pitchFamily="2"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228600" y="257955"/>
            <a:ext cx="8915400" cy="2215991"/>
          </a:xfrm>
          <a:prstGeom prst="rect">
            <a:avLst/>
          </a:prstGeom>
          <a:noFill/>
          <a:ln w="9525">
            <a:noFill/>
            <a:miter lim="800000"/>
            <a:headEnd/>
            <a:tailEnd/>
          </a:ln>
        </p:spPr>
        <p:txBody>
          <a:bodyPr wrap="square">
            <a:spAutoFit/>
          </a:bodyPr>
          <a:lstStyle/>
          <a:p>
            <a:pPr algn="ctr">
              <a:lnSpc>
                <a:spcPct val="90000"/>
              </a:lnSpc>
              <a:spcBef>
                <a:spcPct val="40000"/>
              </a:spcBef>
            </a:pPr>
            <a:r>
              <a:rPr kumimoji="1" lang="zh-CN" altLang="en-US" sz="3600" dirty="0" smtClean="0">
                <a:latin typeface="Times New Roman" pitchFamily="18" charset="0"/>
                <a:ea typeface="黑体" pitchFamily="49" charset="-122"/>
              </a:rPr>
              <a:t>适合度</a:t>
            </a:r>
            <a:r>
              <a:rPr kumimoji="1" lang="zh-CN" altLang="en-US" sz="3600" dirty="0">
                <a:latin typeface="Times New Roman" pitchFamily="18" charset="0"/>
                <a:ea typeface="黑体" pitchFamily="49" charset="-122"/>
              </a:rPr>
              <a:t>测验  </a:t>
            </a:r>
            <a:endParaRPr kumimoji="1" lang="en-US" altLang="zh-CN" sz="3600" dirty="0">
              <a:latin typeface="Times New Roman" pitchFamily="18" charset="0"/>
              <a:ea typeface="黑体" pitchFamily="49" charset="-122"/>
            </a:endParaRPr>
          </a:p>
          <a:p>
            <a:pPr>
              <a:spcBef>
                <a:spcPct val="40000"/>
              </a:spcBef>
            </a:pPr>
            <a:r>
              <a:rPr kumimoji="1" lang="en-US" altLang="zh-CN" b="1" dirty="0">
                <a:solidFill>
                  <a:schemeClr val="tx1"/>
                </a:solidFill>
                <a:latin typeface="Times New Roman" pitchFamily="18" charset="0"/>
                <a:ea typeface="黑体" pitchFamily="49" charset="-122"/>
              </a:rPr>
              <a:t> </a:t>
            </a:r>
            <a:r>
              <a:rPr kumimoji="1" lang="zh-CN" altLang="en-US" sz="2400" b="1" dirty="0" smtClean="0">
                <a:solidFill>
                  <a:srgbClr val="FFFFFF"/>
                </a:solidFill>
                <a:latin typeface="+mn-ea"/>
                <a:ea typeface="+mn-ea"/>
              </a:rPr>
              <a:t>有限样本的实验结果与无限大样本的理论结果存在随机偏差</a:t>
            </a:r>
            <a:r>
              <a:rPr kumimoji="1" lang="zh-CN" altLang="en-US" sz="2400" b="1" dirty="0" smtClean="0">
                <a:solidFill>
                  <a:srgbClr val="FFFFFF"/>
                </a:solidFill>
                <a:latin typeface="+mn-ea"/>
                <a:ea typeface="+mn-ea"/>
              </a:rPr>
              <a:t>。大量随机测得值呈正态分布。</a:t>
            </a:r>
            <a:r>
              <a:rPr kumimoji="1" lang="el-GR" altLang="zh-CN" sz="2400" b="1" dirty="0" smtClean="0">
                <a:solidFill>
                  <a:srgbClr val="FFFFFF"/>
                </a:solidFill>
                <a:latin typeface="+mn-ea"/>
                <a:ea typeface="+mn-ea"/>
              </a:rPr>
              <a:t>μ</a:t>
            </a:r>
            <a:r>
              <a:rPr kumimoji="1" lang="en-US" altLang="zh-CN" sz="2400" b="1" baseline="-25000" dirty="0" smtClean="0">
                <a:solidFill>
                  <a:srgbClr val="FFFFFF"/>
                </a:solidFill>
                <a:latin typeface="+mn-ea"/>
                <a:ea typeface="+mn-ea"/>
              </a:rPr>
              <a:t>0</a:t>
            </a:r>
            <a:r>
              <a:rPr kumimoji="1" lang="zh-CN" altLang="en-US" sz="2400" b="1" dirty="0" smtClean="0">
                <a:solidFill>
                  <a:srgbClr val="FFFFFF"/>
                </a:solidFill>
                <a:latin typeface="+mn-ea"/>
                <a:ea typeface="+mn-ea"/>
              </a:rPr>
              <a:t>为平均值（即理论值或预期值），测量值与</a:t>
            </a:r>
            <a:r>
              <a:rPr kumimoji="1" lang="zh-CN" altLang="en-US" sz="2400" b="1" dirty="0" smtClean="0">
                <a:solidFill>
                  <a:srgbClr val="FFFFFF"/>
                </a:solidFill>
                <a:latin typeface="+mn-ea"/>
                <a:ea typeface="+mn-ea"/>
              </a:rPr>
              <a:t>预期</a:t>
            </a:r>
            <a:r>
              <a:rPr kumimoji="1" lang="zh-CN" altLang="en-US" sz="2400" b="1" dirty="0" smtClean="0">
                <a:solidFill>
                  <a:srgbClr val="FFFFFF"/>
                </a:solidFill>
                <a:latin typeface="+mn-ea"/>
                <a:ea typeface="+mn-ea"/>
              </a:rPr>
              <a:t>值偏差</a:t>
            </a:r>
            <a:r>
              <a:rPr kumimoji="1" lang="zh-CN" altLang="en-US" sz="2400" b="1" dirty="0" smtClean="0">
                <a:solidFill>
                  <a:srgbClr val="FFFFFF"/>
                </a:solidFill>
                <a:latin typeface="+mn-ea"/>
                <a:ea typeface="+mn-ea"/>
              </a:rPr>
              <a:t>愈小，符合程度愈高，偏差太大，可能就不符合，可能具有显著的差异</a:t>
            </a:r>
            <a:r>
              <a:rPr kumimoji="1" lang="zh-CN" altLang="en-US" sz="2400" b="1" dirty="0" smtClean="0">
                <a:solidFill>
                  <a:srgbClr val="FFFFFF"/>
                </a:solidFill>
                <a:latin typeface="+mn-ea"/>
                <a:ea typeface="+mn-ea"/>
              </a:rPr>
              <a:t>。</a:t>
            </a:r>
            <a:endParaRPr kumimoji="1" lang="zh-CN" altLang="en-US" sz="2400" b="1" dirty="0" smtClean="0">
              <a:solidFill>
                <a:srgbClr val="FFFFFF"/>
              </a:solidFill>
              <a:latin typeface="+mn-ea"/>
              <a:ea typeface="+mn-ea"/>
            </a:endParaRPr>
          </a:p>
        </p:txBody>
      </p:sp>
      <p:sp>
        <p:nvSpPr>
          <p:cNvPr id="23555" name="Rectangle 3"/>
          <p:cNvSpPr>
            <a:spLocks noChangeArrowheads="1"/>
          </p:cNvSpPr>
          <p:nvPr/>
        </p:nvSpPr>
        <p:spPr bwMode="auto">
          <a:xfrm>
            <a:off x="1981200" y="4267200"/>
            <a:ext cx="1066800" cy="304800"/>
          </a:xfrm>
          <a:prstGeom prst="rect">
            <a:avLst/>
          </a:prstGeom>
          <a:noFill/>
          <a:ln w="9525">
            <a:solidFill>
              <a:schemeClr val="bg1"/>
            </a:solidFill>
            <a:miter lim="800000"/>
            <a:headEnd/>
            <a:tailEnd/>
          </a:ln>
        </p:spPr>
        <p:txBody>
          <a:bodyPr wrap="none" anchor="ctr"/>
          <a:lstStyle/>
          <a:p>
            <a:endParaRPr lang="zh-CN" altLang="en-US"/>
          </a:p>
        </p:txBody>
      </p:sp>
      <p:sp>
        <p:nvSpPr>
          <p:cNvPr id="23556" name="Line 4"/>
          <p:cNvSpPr>
            <a:spLocks noChangeShapeType="1"/>
          </p:cNvSpPr>
          <p:nvPr/>
        </p:nvSpPr>
        <p:spPr bwMode="auto">
          <a:xfrm>
            <a:off x="2514600" y="4800600"/>
            <a:ext cx="0" cy="381000"/>
          </a:xfrm>
          <a:prstGeom prst="line">
            <a:avLst/>
          </a:prstGeom>
          <a:noFill/>
          <a:ln w="9525">
            <a:solidFill>
              <a:schemeClr val="bg1"/>
            </a:solidFill>
            <a:round/>
            <a:headEnd/>
            <a:tailEnd type="triangle" w="med" len="med"/>
          </a:ln>
        </p:spPr>
        <p:txBody>
          <a:bodyPr wrap="none"/>
          <a:lstStyle/>
          <a:p>
            <a:endParaRPr lang="zh-CN" altLang="en-US"/>
          </a:p>
        </p:txBody>
      </p:sp>
      <p:graphicFrame>
        <p:nvGraphicFramePr>
          <p:cNvPr id="23557" name="Object 3"/>
          <p:cNvGraphicFramePr>
            <a:graphicFrameLocks noChangeAspect="1"/>
          </p:cNvGraphicFramePr>
          <p:nvPr>
            <p:extLst>
              <p:ext uri="{D42A27DB-BD31-4B8C-83A1-F6EECF244321}">
                <p14:modId xmlns:p14="http://schemas.microsoft.com/office/powerpoint/2010/main" val="2079808486"/>
              </p:ext>
            </p:extLst>
          </p:nvPr>
        </p:nvGraphicFramePr>
        <p:xfrm>
          <a:off x="368757" y="2522966"/>
          <a:ext cx="8635086" cy="4098068"/>
        </p:xfrm>
        <a:graphic>
          <a:graphicData uri="http://schemas.openxmlformats.org/presentationml/2006/ole">
            <mc:AlternateContent xmlns:mc="http://schemas.openxmlformats.org/markup-compatibility/2006">
              <mc:Choice xmlns:v="urn:schemas-microsoft-com:vml" Requires="v">
                <p:oleObj spid="_x0000_s23587" name="Photo Editor 照片" r:id="rId3" imgW="10717121" imgH="6485714" progId="">
                  <p:embed/>
                </p:oleObj>
              </mc:Choice>
              <mc:Fallback>
                <p:oleObj name="Photo Editor 照片" r:id="rId3" imgW="10717121" imgH="6485714" progId="">
                  <p:embed/>
                  <p:pic>
                    <p:nvPicPr>
                      <p:cNvPr id="0" name="Picture 18"/>
                      <p:cNvPicPr>
                        <a:picLocks noChangeAspect="1" noChangeArrowheads="1"/>
                      </p:cNvPicPr>
                      <p:nvPr/>
                    </p:nvPicPr>
                    <p:blipFill>
                      <a:blip r:embed="rId4">
                        <a:lum contrast="48000"/>
                        <a:extLst>
                          <a:ext uri="{28A0092B-C50C-407E-A947-70E740481C1C}">
                            <a14:useLocalDpi xmlns:a14="http://schemas.microsoft.com/office/drawing/2010/main" val="0"/>
                          </a:ext>
                        </a:extLst>
                      </a:blip>
                      <a:srcRect/>
                      <a:stretch>
                        <a:fillRect/>
                      </a:stretch>
                    </p:blipFill>
                    <p:spPr bwMode="auto">
                      <a:xfrm>
                        <a:off x="368757" y="2522966"/>
                        <a:ext cx="8635086" cy="4098068"/>
                      </a:xfrm>
                      <a:prstGeom prst="rect">
                        <a:avLst/>
                      </a:prstGeom>
                      <a:solidFill>
                        <a:schemeClr val="tx1"/>
                      </a:solidFill>
                      <a:ln>
                        <a:noFill/>
                      </a:ln>
                      <a:effectLst/>
                      <a:extLst/>
                    </p:spPr>
                  </p:pic>
                </p:oleObj>
              </mc:Fallback>
            </mc:AlternateContent>
          </a:graphicData>
        </a:graphic>
      </p:graphicFrame>
      <p:sp>
        <p:nvSpPr>
          <p:cNvPr id="3" name="文本框 2"/>
          <p:cNvSpPr txBox="1"/>
          <p:nvPr/>
        </p:nvSpPr>
        <p:spPr>
          <a:xfrm>
            <a:off x="6172200" y="2846580"/>
            <a:ext cx="1723549" cy="400110"/>
          </a:xfrm>
          <a:prstGeom prst="rect">
            <a:avLst/>
          </a:prstGeom>
          <a:noFill/>
        </p:spPr>
        <p:txBody>
          <a:bodyPr wrap="none" rtlCol="0">
            <a:spAutoFit/>
          </a:bodyPr>
          <a:lstStyle/>
          <a:p>
            <a:r>
              <a:rPr lang="zh-CN" altLang="en-US" dirty="0" smtClean="0">
                <a:solidFill>
                  <a:srgbClr val="FF0000"/>
                </a:solidFill>
              </a:rPr>
              <a:t>峰面积即概率</a:t>
            </a:r>
            <a:endParaRPr lang="zh-CN" altLang="en-US" dirty="0">
              <a:solidFill>
                <a:srgbClr val="FF0000"/>
              </a:solidFill>
            </a:endParaRPr>
          </a:p>
        </p:txBody>
      </p:sp>
      <p:cxnSp>
        <p:nvCxnSpPr>
          <p:cNvPr id="5" name="直接箭头连接符 4"/>
          <p:cNvCxnSpPr/>
          <p:nvPr/>
        </p:nvCxnSpPr>
        <p:spPr bwMode="auto">
          <a:xfrm flipH="1">
            <a:off x="5014382" y="3046635"/>
            <a:ext cx="1066800" cy="457200"/>
          </a:xfrm>
          <a:prstGeom prst="straightConnector1">
            <a:avLst/>
          </a:prstGeom>
          <a:solidFill>
            <a:schemeClr val="accent1"/>
          </a:solidFill>
          <a:ln w="19050" cap="flat" cmpd="sng" algn="ctr">
            <a:solidFill>
              <a:srgbClr val="FF0000"/>
            </a:solidFill>
            <a:prstDash val="solid"/>
            <a:round/>
            <a:headEnd type="none" w="med" len="med"/>
            <a:tailEnd type="triangle"/>
          </a:ln>
          <a:effectLst/>
        </p:spPr>
      </p:cxnSp>
      <p:cxnSp>
        <p:nvCxnSpPr>
          <p:cNvPr id="7" name="直接箭头连接符 6"/>
          <p:cNvCxnSpPr/>
          <p:nvPr/>
        </p:nvCxnSpPr>
        <p:spPr bwMode="auto">
          <a:xfrm>
            <a:off x="7239000" y="3246690"/>
            <a:ext cx="533400" cy="639510"/>
          </a:xfrm>
          <a:prstGeom prst="straightConnector1">
            <a:avLst/>
          </a:prstGeom>
          <a:solidFill>
            <a:schemeClr val="accent1"/>
          </a:solidFill>
          <a:ln w="12700" cap="flat" cmpd="sng" algn="ctr">
            <a:solidFill>
              <a:srgbClr val="FF0000"/>
            </a:solidFill>
            <a:prstDash val="solid"/>
            <a:round/>
            <a:headEnd type="none" w="med" len="med"/>
            <a:tailEnd type="triangle"/>
          </a:ln>
          <a:effectLst/>
        </p:spPr>
      </p:cxnSp>
      <p:sp>
        <p:nvSpPr>
          <p:cNvPr id="8" name="矩形 7"/>
          <p:cNvSpPr/>
          <p:nvPr/>
        </p:nvSpPr>
        <p:spPr bwMode="auto">
          <a:xfrm>
            <a:off x="571500" y="5644289"/>
            <a:ext cx="8229600" cy="6858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l-GR" altLang="zh-CN" dirty="0" smtClean="0">
                <a:solidFill>
                  <a:schemeClr val="bg2"/>
                </a:solidFill>
              </a:rPr>
              <a:t>σ</a:t>
            </a:r>
            <a:r>
              <a:rPr lang="en-US" altLang="zh-CN" dirty="0" smtClean="0">
                <a:solidFill>
                  <a:schemeClr val="bg2"/>
                </a:solidFill>
              </a:rPr>
              <a:t> </a:t>
            </a:r>
            <a:r>
              <a:rPr lang="zh-CN" altLang="en-US" dirty="0" smtClean="0">
                <a:solidFill>
                  <a:schemeClr val="bg2"/>
                </a:solidFill>
              </a:rPr>
              <a:t>为标准方差。 </a:t>
            </a:r>
            <a:r>
              <a:rPr lang="en-US" altLang="zh-CN" dirty="0" smtClean="0">
                <a:solidFill>
                  <a:schemeClr val="bg2"/>
                </a:solidFill>
              </a:rPr>
              <a:t>P=0.05</a:t>
            </a:r>
            <a:r>
              <a:rPr lang="zh-CN" altLang="en-US" dirty="0" smtClean="0">
                <a:solidFill>
                  <a:schemeClr val="bg2"/>
                </a:solidFill>
              </a:rPr>
              <a:t>，即测量值落在斜线所示区域（两侧各占总面积的</a:t>
            </a:r>
            <a:r>
              <a:rPr lang="en-US" altLang="zh-CN" dirty="0" smtClean="0">
                <a:solidFill>
                  <a:schemeClr val="bg2"/>
                </a:solidFill>
              </a:rPr>
              <a:t>2.5%</a:t>
            </a:r>
            <a:r>
              <a:rPr lang="zh-CN" altLang="en-US" dirty="0" smtClean="0">
                <a:solidFill>
                  <a:schemeClr val="bg2"/>
                </a:solidFill>
              </a:rPr>
              <a:t>）。</a:t>
            </a:r>
            <a:endParaRPr kumimoji="0" lang="zh-CN" altLang="en-US" sz="2000" b="0" i="0" u="none" strike="noStrike" cap="none" normalizeH="0" baseline="0" dirty="0" smtClean="0">
              <a:ln>
                <a:noFill/>
              </a:ln>
              <a:solidFill>
                <a:schemeClr val="bg2"/>
              </a:solidFill>
              <a:effectLst/>
              <a:latin typeface="Arial" charset="0"/>
              <a:ea typeface="宋体"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p:spPr>
        <p:txBody>
          <a:bodyPr/>
          <a:lstStyle/>
          <a:p>
            <a:r>
              <a:rPr lang="en-US" altLang="zh-CN" sz="3200" dirty="0" smtClean="0">
                <a:solidFill>
                  <a:srgbClr val="FFFF00"/>
                </a:solidFill>
                <a:latin typeface="华文新魏" pitchFamily="2" charset="-122"/>
                <a:ea typeface="华文新魏" pitchFamily="2" charset="-122"/>
              </a:rPr>
              <a:t>3.4</a:t>
            </a:r>
            <a:r>
              <a:rPr lang="zh-CN" altLang="en-US" sz="3200" dirty="0" smtClean="0">
                <a:solidFill>
                  <a:srgbClr val="FFFF00"/>
                </a:solidFill>
                <a:latin typeface="华文新魏" pitchFamily="2" charset="-122"/>
                <a:ea typeface="华文新魏" pitchFamily="2" charset="-122"/>
              </a:rPr>
              <a:t>　人类性状的孟德尔遗传分析</a:t>
            </a:r>
          </a:p>
        </p:txBody>
      </p:sp>
      <p:sp>
        <p:nvSpPr>
          <p:cNvPr id="35843" name="Rectangle 3"/>
          <p:cNvSpPr>
            <a:spLocks noGrp="1" noChangeArrowheads="1"/>
          </p:cNvSpPr>
          <p:nvPr>
            <p:ph type="body" idx="1"/>
          </p:nvPr>
        </p:nvSpPr>
        <p:spPr>
          <a:xfrm>
            <a:off x="457200" y="1219200"/>
            <a:ext cx="8229600" cy="5181600"/>
          </a:xfrm>
        </p:spPr>
        <p:txBody>
          <a:bodyPr/>
          <a:lstStyle/>
          <a:p>
            <a:pPr marL="0" indent="0">
              <a:lnSpc>
                <a:spcPct val="90000"/>
              </a:lnSpc>
              <a:buFontTx/>
              <a:buNone/>
            </a:pPr>
            <a:r>
              <a:rPr lang="en-US" altLang="zh-CN" sz="2400" dirty="0" smtClean="0">
                <a:solidFill>
                  <a:srgbClr val="FFFF00"/>
                </a:solidFill>
                <a:latin typeface="Times New Roman" pitchFamily="18" charset="0"/>
                <a:ea typeface="黑体" pitchFamily="49" charset="-122"/>
              </a:rPr>
              <a:t>3.4.1</a:t>
            </a:r>
            <a:r>
              <a:rPr lang="zh-CN" altLang="en-US" sz="2400" dirty="0" smtClean="0">
                <a:solidFill>
                  <a:srgbClr val="FFFF00"/>
                </a:solidFill>
                <a:latin typeface="Times New Roman" pitchFamily="18" charset="0"/>
                <a:ea typeface="黑体" pitchFamily="49" charset="-122"/>
              </a:rPr>
              <a:t>　人类遗传的系谱分析法</a:t>
            </a:r>
          </a:p>
          <a:p>
            <a:pPr marL="0" indent="0">
              <a:lnSpc>
                <a:spcPct val="110000"/>
              </a:lnSpc>
              <a:buFontTx/>
              <a:buNone/>
            </a:pPr>
            <a:r>
              <a:rPr lang="zh-CN" altLang="en-US" sz="2800" dirty="0" smtClean="0">
                <a:latin typeface="Times New Roman" pitchFamily="18" charset="0"/>
                <a:ea typeface="黑体" pitchFamily="49" charset="-122"/>
              </a:rPr>
              <a:t>     </a:t>
            </a:r>
            <a:r>
              <a:rPr lang="zh-CN" altLang="en-US" sz="2000" dirty="0" smtClean="0">
                <a:latin typeface="Times New Roman" pitchFamily="18" charset="0"/>
                <a:ea typeface="黑体" pitchFamily="49" charset="-122"/>
              </a:rPr>
              <a:t>人类中不能进行控制性婚配，因此，人类中简单的孟德尔式遗传分析主要依赖于系谱（</a:t>
            </a:r>
            <a:r>
              <a:rPr lang="en-US" altLang="zh-CN" sz="2000" dirty="0" smtClean="0">
                <a:latin typeface="Times New Roman" pitchFamily="18" charset="0"/>
                <a:ea typeface="黑体" pitchFamily="49" charset="-122"/>
              </a:rPr>
              <a:t>pedigree</a:t>
            </a:r>
            <a:r>
              <a:rPr lang="zh-CN" altLang="en-US" sz="2000" dirty="0" smtClean="0">
                <a:latin typeface="Times New Roman" pitchFamily="18" charset="0"/>
                <a:ea typeface="黑体" pitchFamily="49" charset="-122"/>
              </a:rPr>
              <a:t>）记录，系谱分析（</a:t>
            </a:r>
            <a:r>
              <a:rPr lang="en-US" altLang="zh-CN" sz="2000" dirty="0" smtClean="0">
                <a:latin typeface="Times New Roman" pitchFamily="18" charset="0"/>
                <a:ea typeface="黑体" pitchFamily="49" charset="-122"/>
              </a:rPr>
              <a:t>pedigree analysis</a:t>
            </a:r>
            <a:r>
              <a:rPr lang="zh-CN" altLang="en-US" sz="2000" dirty="0" smtClean="0">
                <a:latin typeface="Times New Roman" pitchFamily="18" charset="0"/>
                <a:ea typeface="黑体" pitchFamily="49" charset="-122"/>
              </a:rPr>
              <a:t>）是判断人类单基因决定的孟德尔式遗传方式的经典方法。</a:t>
            </a:r>
          </a:p>
          <a:p>
            <a:pPr marL="0" indent="0">
              <a:lnSpc>
                <a:spcPct val="90000"/>
              </a:lnSpc>
              <a:buFontTx/>
              <a:buNone/>
            </a:pPr>
            <a:r>
              <a:rPr kumimoji="1" lang="zh-CN" altLang="en-US" sz="2400" dirty="0" smtClean="0">
                <a:solidFill>
                  <a:srgbClr val="FFFF00"/>
                </a:solidFill>
                <a:latin typeface="Times New Roman" pitchFamily="18" charset="0"/>
                <a:ea typeface="黑体" pitchFamily="49" charset="-122"/>
              </a:rPr>
              <a:t>系谱图： 是根据血缘关系绘制出来的一种家庭成员示意图</a:t>
            </a:r>
          </a:p>
          <a:p>
            <a:pPr marL="0" indent="0">
              <a:lnSpc>
                <a:spcPct val="110000"/>
              </a:lnSpc>
              <a:buFontTx/>
              <a:buNone/>
            </a:pPr>
            <a:r>
              <a:rPr lang="zh-CN" altLang="en-US" sz="2400" dirty="0" smtClean="0">
                <a:latin typeface="Times New Roman" pitchFamily="18" charset="0"/>
                <a:ea typeface="黑体" pitchFamily="49" charset="-122"/>
              </a:rPr>
              <a:t>       </a:t>
            </a:r>
            <a:r>
              <a:rPr lang="zh-CN" altLang="en-US" sz="2000" dirty="0" smtClean="0">
                <a:latin typeface="Times New Roman" pitchFamily="18" charset="0"/>
                <a:ea typeface="黑体" pitchFamily="49" charset="-122"/>
              </a:rPr>
              <a:t>利用该示意图来图解表明一个家族中某种性状（或遗传疾病）发生的情况。系谱图的绘制是从</a:t>
            </a:r>
            <a:r>
              <a:rPr lang="zh-CN" altLang="en-US" sz="2000" dirty="0" smtClean="0">
                <a:solidFill>
                  <a:srgbClr val="FFFF00"/>
                </a:solidFill>
                <a:latin typeface="Times New Roman" pitchFamily="18" charset="0"/>
                <a:ea typeface="黑体" pitchFamily="49" charset="-122"/>
              </a:rPr>
              <a:t>先证者</a:t>
            </a:r>
            <a:r>
              <a:rPr lang="zh-CN" altLang="en-US" sz="2000" dirty="0" smtClean="0">
                <a:latin typeface="Times New Roman" pitchFamily="18" charset="0"/>
                <a:ea typeface="黑体" pitchFamily="49" charset="-122"/>
              </a:rPr>
              <a:t>入手，追溯调查其家族的所有成员的数目、亲缘关系及某种遗传特征或遗传疾病分布的资料，按一定格式绘制的图解。</a:t>
            </a:r>
          </a:p>
          <a:p>
            <a:pPr marL="0" indent="0">
              <a:lnSpc>
                <a:spcPct val="110000"/>
              </a:lnSpc>
              <a:buFontTx/>
              <a:buNone/>
            </a:pPr>
            <a:r>
              <a:rPr lang="zh-CN" altLang="en-US" sz="2400" dirty="0" smtClean="0">
                <a:latin typeface="Times New Roman" pitchFamily="18" charset="0"/>
                <a:ea typeface="黑体" pitchFamily="49" charset="-122"/>
              </a:rPr>
              <a:t>      </a:t>
            </a:r>
            <a:r>
              <a:rPr lang="zh-CN" altLang="en-US" sz="2400" dirty="0" smtClean="0">
                <a:solidFill>
                  <a:srgbClr val="FFFF00"/>
                </a:solidFill>
                <a:latin typeface="Times New Roman" pitchFamily="18" charset="0"/>
                <a:ea typeface="黑体" pitchFamily="49" charset="-122"/>
              </a:rPr>
              <a:t>先证者</a:t>
            </a:r>
            <a:r>
              <a:rPr lang="zh-CN" altLang="en-US" sz="2400" dirty="0" smtClean="0">
                <a:latin typeface="Times New Roman" pitchFamily="18" charset="0"/>
                <a:ea typeface="黑体" pitchFamily="49" charset="-122"/>
              </a:rPr>
              <a:t>（</a:t>
            </a:r>
            <a:r>
              <a:rPr lang="en-US" altLang="zh-CN" sz="2400" dirty="0" err="1" smtClean="0">
                <a:latin typeface="Times New Roman" pitchFamily="18" charset="0"/>
                <a:ea typeface="黑体" pitchFamily="49" charset="-122"/>
              </a:rPr>
              <a:t>proband</a:t>
            </a:r>
            <a:r>
              <a:rPr lang="en-US" altLang="zh-CN" sz="2400" dirty="0" smtClean="0">
                <a:latin typeface="Times New Roman" pitchFamily="18" charset="0"/>
                <a:ea typeface="黑体" pitchFamily="49" charset="-122"/>
              </a:rPr>
              <a:t> / </a:t>
            </a:r>
            <a:r>
              <a:rPr lang="en-US" altLang="zh-CN" sz="2400" dirty="0" err="1" smtClean="0">
                <a:latin typeface="Times New Roman" pitchFamily="18" charset="0"/>
                <a:ea typeface="黑体" pitchFamily="49" charset="-122"/>
              </a:rPr>
              <a:t>Propositus</a:t>
            </a:r>
            <a:r>
              <a:rPr lang="en-US" altLang="zh-CN" sz="2800" dirty="0" smtClean="0">
                <a:latin typeface="Times New Roman" pitchFamily="18" charset="0"/>
                <a:ea typeface="黑体" pitchFamily="49" charset="-122"/>
              </a:rPr>
              <a:t> </a:t>
            </a:r>
            <a:r>
              <a:rPr lang="zh-CN" altLang="en-US" sz="2400" dirty="0" smtClean="0">
                <a:latin typeface="Times New Roman" pitchFamily="18" charset="0"/>
                <a:ea typeface="黑体" pitchFamily="49" charset="-122"/>
              </a:rPr>
              <a:t>）</a:t>
            </a:r>
            <a:r>
              <a:rPr lang="zh-CN" altLang="en-US" sz="2000" dirty="0" smtClean="0">
                <a:latin typeface="Times New Roman" pitchFamily="18" charset="0"/>
                <a:ea typeface="黑体" pitchFamily="49" charset="-122"/>
              </a:rPr>
              <a:t>是指病员家系中某种遗传病</a:t>
            </a:r>
            <a:r>
              <a:rPr lang="en-US" altLang="zh-CN" sz="2000" dirty="0" smtClean="0">
                <a:latin typeface="Times New Roman" pitchFamily="18" charset="0"/>
                <a:ea typeface="黑体" pitchFamily="49" charset="-122"/>
              </a:rPr>
              <a:t>(</a:t>
            </a:r>
            <a:r>
              <a:rPr lang="zh-CN" altLang="en-US" sz="2000" dirty="0" smtClean="0">
                <a:latin typeface="Times New Roman" pitchFamily="18" charset="0"/>
                <a:ea typeface="黑体" pitchFamily="49" charset="-122"/>
              </a:rPr>
              <a:t>或具有某种遗传特征</a:t>
            </a:r>
            <a:r>
              <a:rPr lang="en-US" altLang="zh-CN" sz="2000" dirty="0" smtClean="0">
                <a:latin typeface="Times New Roman" pitchFamily="18" charset="0"/>
                <a:ea typeface="黑体" pitchFamily="49" charset="-122"/>
              </a:rPr>
              <a:t>)</a:t>
            </a:r>
            <a:r>
              <a:rPr lang="zh-CN" altLang="en-US" sz="2000" dirty="0" smtClean="0">
                <a:latin typeface="Times New Roman" pitchFamily="18" charset="0"/>
                <a:ea typeface="黑体" pitchFamily="49" charset="-122"/>
              </a:rPr>
              <a:t>最先被医生（或遗传学家）证实者。</a:t>
            </a:r>
          </a:p>
          <a:p>
            <a:pPr marL="0" indent="0" eaLnBrk="1" hangingPunct="1">
              <a:lnSpc>
                <a:spcPct val="90000"/>
              </a:lnSpc>
              <a:spcBef>
                <a:spcPct val="50000"/>
              </a:spcBef>
              <a:buClrTx/>
              <a:buFontTx/>
              <a:buNone/>
            </a:pPr>
            <a:endParaRPr lang="en-US" altLang="zh-CN" sz="2000" dirty="0" smtClean="0">
              <a:latin typeface="Times New Roman" pitchFamily="18" charset="0"/>
              <a:ea typeface="黑体"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600200" y="0"/>
            <a:ext cx="6477000" cy="1143000"/>
          </a:xfrm>
          <a:noFill/>
        </p:spPr>
        <p:txBody>
          <a:bodyPr/>
          <a:lstStyle/>
          <a:p>
            <a:r>
              <a:rPr lang="zh-CN" altLang="en-US" sz="3600" dirty="0" smtClean="0">
                <a:solidFill>
                  <a:srgbClr val="FFFF00"/>
                </a:solidFill>
                <a:latin typeface="华文新魏" pitchFamily="2" charset="-122"/>
                <a:ea typeface="华文新魏" pitchFamily="2" charset="-122"/>
              </a:rPr>
              <a:t>系谱图中的常用符号</a:t>
            </a:r>
            <a:r>
              <a:rPr lang="en-US" altLang="zh-CN" sz="3600" dirty="0" smtClean="0">
                <a:solidFill>
                  <a:srgbClr val="FFFF00"/>
                </a:solidFill>
                <a:latin typeface="华文新魏" pitchFamily="2" charset="-122"/>
                <a:ea typeface="华文新魏" pitchFamily="2" charset="-122"/>
              </a:rPr>
              <a:t> </a:t>
            </a:r>
            <a:endParaRPr lang="zh-CN" altLang="en-US" dirty="0" smtClean="0"/>
          </a:p>
        </p:txBody>
      </p:sp>
      <p:pic>
        <p:nvPicPr>
          <p:cNvPr id="29699" name="Picture 4"/>
          <p:cNvPicPr>
            <a:picLocks noChangeAspect="1" noChangeArrowheads="1"/>
          </p:cNvPicPr>
          <p:nvPr/>
        </p:nvPicPr>
        <p:blipFill>
          <a:blip r:embed="rId2" cstate="print"/>
          <a:srcRect/>
          <a:stretch>
            <a:fillRect/>
          </a:stretch>
        </p:blipFill>
        <p:spPr bwMode="auto">
          <a:xfrm>
            <a:off x="1371600" y="885498"/>
            <a:ext cx="6781800" cy="5795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304800" y="609600"/>
            <a:ext cx="8610600" cy="2406813"/>
          </a:xfrm>
          <a:prstGeom prst="rect">
            <a:avLst/>
          </a:prstGeom>
          <a:noFill/>
          <a:ln w="9525">
            <a:noFill/>
            <a:miter lim="800000"/>
            <a:headEnd/>
            <a:tailEnd/>
          </a:ln>
        </p:spPr>
        <p:txBody>
          <a:bodyPr wrap="square">
            <a:spAutoFit/>
          </a:bodyPr>
          <a:lstStyle/>
          <a:p>
            <a:pPr algn="just">
              <a:lnSpc>
                <a:spcPct val="85000"/>
              </a:lnSpc>
              <a:spcBef>
                <a:spcPct val="50000"/>
              </a:spcBef>
            </a:pPr>
            <a:r>
              <a:rPr kumimoji="1" lang="zh-CN" altLang="en-US" sz="2400" dirty="0" smtClean="0">
                <a:solidFill>
                  <a:srgbClr val="FFFFFF"/>
                </a:solidFill>
                <a:latin typeface="黑体" panose="02010609060101010101" pitchFamily="49" charset="-122"/>
                <a:ea typeface="黑体" panose="02010609060101010101" pitchFamily="49" charset="-122"/>
              </a:rPr>
              <a:t>白化病</a:t>
            </a:r>
            <a:endParaRPr kumimoji="1" lang="zh-CN" altLang="en-US" sz="2400" dirty="0">
              <a:solidFill>
                <a:srgbClr val="FFFFFF"/>
              </a:solidFill>
              <a:latin typeface="黑体" panose="02010609060101010101" pitchFamily="49" charset="-122"/>
              <a:ea typeface="黑体" panose="02010609060101010101" pitchFamily="49" charset="-122"/>
            </a:endParaRPr>
          </a:p>
          <a:p>
            <a:pPr algn="just">
              <a:lnSpc>
                <a:spcPct val="150000"/>
              </a:lnSpc>
              <a:spcBef>
                <a:spcPct val="50000"/>
              </a:spcBef>
            </a:pPr>
            <a:r>
              <a:rPr kumimoji="1" lang="zh-CN" altLang="en-US" dirty="0" smtClean="0">
                <a:solidFill>
                  <a:srgbClr val="FFFFFF"/>
                </a:solidFill>
                <a:latin typeface="Comic Sans MS" pitchFamily="66" charset="0"/>
                <a:ea typeface="黑体" pitchFamily="49" charset="-122"/>
              </a:rPr>
              <a:t>白化病人不能</a:t>
            </a:r>
            <a:r>
              <a:rPr kumimoji="1" lang="zh-CN" altLang="en-US" dirty="0">
                <a:solidFill>
                  <a:srgbClr val="FFFFFF"/>
                </a:solidFill>
                <a:latin typeface="Comic Sans MS" pitchFamily="66" charset="0"/>
                <a:ea typeface="黑体" pitchFamily="49" charset="-122"/>
              </a:rPr>
              <a:t>产生防止紫外线照射的</a:t>
            </a:r>
            <a:r>
              <a:rPr kumimoji="1" lang="zh-CN" altLang="en-US" dirty="0" smtClean="0">
                <a:solidFill>
                  <a:srgbClr val="FFFFFF"/>
                </a:solidFill>
                <a:latin typeface="Comic Sans MS" pitchFamily="66" charset="0"/>
                <a:ea typeface="黑体" pitchFamily="49" charset="-122"/>
              </a:rPr>
              <a:t>黑色素</a:t>
            </a:r>
            <a:r>
              <a:rPr kumimoji="1" lang="zh-CN" altLang="en-US" dirty="0">
                <a:solidFill>
                  <a:srgbClr val="FFFFFF"/>
                </a:solidFill>
                <a:latin typeface="Comic Sans MS" pitchFamily="66" charset="0"/>
                <a:ea typeface="黑体" pitchFamily="49" charset="-122"/>
              </a:rPr>
              <a:t>，</a:t>
            </a:r>
            <a:r>
              <a:rPr kumimoji="1" lang="zh-CN" altLang="en-US" dirty="0" smtClean="0">
                <a:solidFill>
                  <a:srgbClr val="FFFFFF"/>
                </a:solidFill>
                <a:latin typeface="Comic Sans MS" pitchFamily="66" charset="0"/>
                <a:ea typeface="黑体" pitchFamily="49" charset="-122"/>
              </a:rPr>
              <a:t>全身</a:t>
            </a:r>
            <a:r>
              <a:rPr kumimoji="1" lang="zh-CN" altLang="en-US" dirty="0">
                <a:solidFill>
                  <a:srgbClr val="FFFFFF"/>
                </a:solidFill>
                <a:latin typeface="Comic Sans MS" pitchFamily="66" charset="0"/>
                <a:ea typeface="黑体" pitchFamily="49" charset="-122"/>
              </a:rPr>
              <a:t>毛发始终</a:t>
            </a:r>
            <a:r>
              <a:rPr kumimoji="1" lang="zh-CN" altLang="en-US" dirty="0" smtClean="0">
                <a:solidFill>
                  <a:srgbClr val="FFFFFF"/>
                </a:solidFill>
                <a:latin typeface="Comic Sans MS" pitchFamily="66" charset="0"/>
                <a:ea typeface="黑体" pitchFamily="49" charset="-122"/>
              </a:rPr>
              <a:t>白色。</a:t>
            </a:r>
            <a:r>
              <a:rPr kumimoji="1" lang="zh-CN" altLang="en-US" dirty="0" smtClean="0">
                <a:solidFill>
                  <a:srgbClr val="FFFFFF"/>
                </a:solidFill>
                <a:latin typeface="Comic Sans MS" pitchFamily="66" charset="0"/>
                <a:ea typeface="黑体" pitchFamily="49" charset="-122"/>
              </a:rPr>
              <a:t>白化</a:t>
            </a:r>
            <a:r>
              <a:rPr kumimoji="1" lang="zh-CN" altLang="en-US" dirty="0">
                <a:solidFill>
                  <a:srgbClr val="FFFFFF"/>
                </a:solidFill>
                <a:latin typeface="Comic Sans MS" pitchFamily="66" charset="0"/>
                <a:ea typeface="黑体" pitchFamily="49" charset="-122"/>
              </a:rPr>
              <a:t>是一种隐性性状，由隐性基因</a:t>
            </a:r>
            <a:r>
              <a:rPr kumimoji="1" lang="en-US" altLang="zh-CN" dirty="0">
                <a:solidFill>
                  <a:srgbClr val="FFFFFF"/>
                </a:solidFill>
                <a:latin typeface="Comic Sans MS" pitchFamily="66" charset="0"/>
                <a:ea typeface="黑体" pitchFamily="49" charset="-122"/>
              </a:rPr>
              <a:t>a</a:t>
            </a:r>
            <a:r>
              <a:rPr kumimoji="1" lang="zh-CN" altLang="en-US" dirty="0">
                <a:solidFill>
                  <a:srgbClr val="FFFFFF"/>
                </a:solidFill>
                <a:latin typeface="Comic Sans MS" pitchFamily="66" charset="0"/>
                <a:ea typeface="黑体" pitchFamily="49" charset="-122"/>
              </a:rPr>
              <a:t>引起，它的正常</a:t>
            </a:r>
            <a:r>
              <a:rPr kumimoji="1" lang="zh-CN" altLang="en-US" dirty="0" smtClean="0">
                <a:solidFill>
                  <a:srgbClr val="FFFFFF"/>
                </a:solidFill>
                <a:latin typeface="Comic Sans MS" pitchFamily="66" charset="0"/>
                <a:ea typeface="黑体" pitchFamily="49" charset="-122"/>
              </a:rPr>
              <a:t>等位基因</a:t>
            </a:r>
            <a:r>
              <a:rPr kumimoji="1" lang="zh-CN" altLang="en-US" dirty="0">
                <a:solidFill>
                  <a:srgbClr val="FFFFFF"/>
                </a:solidFill>
                <a:latin typeface="Comic Sans MS" pitchFamily="66" charset="0"/>
                <a:ea typeface="黑体" pitchFamily="49" charset="-122"/>
              </a:rPr>
              <a:t>是</a:t>
            </a:r>
            <a:r>
              <a:rPr kumimoji="1" lang="en-US" altLang="zh-CN" dirty="0">
                <a:solidFill>
                  <a:srgbClr val="FFFFFF"/>
                </a:solidFill>
                <a:latin typeface="Comic Sans MS" pitchFamily="66" charset="0"/>
                <a:ea typeface="黑体" pitchFamily="49" charset="-122"/>
              </a:rPr>
              <a:t>A</a:t>
            </a:r>
            <a:r>
              <a:rPr kumimoji="1" lang="zh-CN" altLang="en-US" dirty="0">
                <a:solidFill>
                  <a:srgbClr val="FFFFFF"/>
                </a:solidFill>
                <a:latin typeface="Comic Sans MS" pitchFamily="66" charset="0"/>
                <a:ea typeface="黑体" pitchFamily="49" charset="-122"/>
              </a:rPr>
              <a:t>。所以白化人的基因型一定是</a:t>
            </a:r>
            <a:r>
              <a:rPr kumimoji="1" lang="en-US" altLang="zh-CN" dirty="0" err="1">
                <a:solidFill>
                  <a:srgbClr val="FFFFFF"/>
                </a:solidFill>
                <a:latin typeface="Comic Sans MS" pitchFamily="66" charset="0"/>
                <a:ea typeface="黑体" pitchFamily="49" charset="-122"/>
              </a:rPr>
              <a:t>aa</a:t>
            </a:r>
            <a:r>
              <a:rPr kumimoji="1" lang="zh-CN" altLang="en-US" dirty="0">
                <a:solidFill>
                  <a:srgbClr val="FFFFFF"/>
                </a:solidFill>
                <a:latin typeface="Comic Sans MS" pitchFamily="66" charset="0"/>
                <a:ea typeface="黑体" pitchFamily="49" charset="-122"/>
              </a:rPr>
              <a:t>，杂合体</a:t>
            </a:r>
            <a:r>
              <a:rPr kumimoji="1" lang="en-US" altLang="zh-CN" dirty="0" err="1">
                <a:solidFill>
                  <a:srgbClr val="FFFFFF"/>
                </a:solidFill>
                <a:latin typeface="Comic Sans MS" pitchFamily="66" charset="0"/>
                <a:ea typeface="黑体" pitchFamily="49" charset="-122"/>
              </a:rPr>
              <a:t>Aa</a:t>
            </a:r>
            <a:r>
              <a:rPr kumimoji="1" lang="zh-CN" altLang="en-US" dirty="0">
                <a:solidFill>
                  <a:srgbClr val="FFFFFF"/>
                </a:solidFill>
                <a:latin typeface="Comic Sans MS" pitchFamily="66" charset="0"/>
                <a:ea typeface="黑体" pitchFamily="49" charset="-122"/>
              </a:rPr>
              <a:t>的表现与正常人一样，如图所示是一个白化人的家谱：</a:t>
            </a:r>
          </a:p>
        </p:txBody>
      </p:sp>
      <p:pic>
        <p:nvPicPr>
          <p:cNvPr id="2" name="图片 1"/>
          <p:cNvPicPr>
            <a:picLocks noChangeAspect="1"/>
          </p:cNvPicPr>
          <p:nvPr/>
        </p:nvPicPr>
        <p:blipFill>
          <a:blip r:embed="rId2" cstate="print"/>
          <a:stretch>
            <a:fillRect/>
          </a:stretch>
        </p:blipFill>
        <p:spPr>
          <a:xfrm>
            <a:off x="228600" y="3002558"/>
            <a:ext cx="8841946" cy="3505200"/>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05000" y="381000"/>
            <a:ext cx="8229600" cy="519113"/>
          </a:xfrm>
          <a:prstGeom prst="rect">
            <a:avLst/>
          </a:prstGeom>
          <a:noFill/>
          <a:ln w="9525">
            <a:noFill/>
            <a:miter lim="800000"/>
            <a:headEnd/>
            <a:tailEnd/>
          </a:ln>
        </p:spPr>
        <p:txBody>
          <a:bodyPr>
            <a:spAutoFit/>
          </a:bodyPr>
          <a:lstStyle/>
          <a:p>
            <a:pPr>
              <a:spcBef>
                <a:spcPct val="50000"/>
              </a:spcBef>
            </a:pPr>
            <a:endParaRPr kumimoji="1" lang="zh-CN" altLang="zh-CN" sz="2800" b="1">
              <a:solidFill>
                <a:schemeClr val="tx1"/>
              </a:solidFill>
              <a:latin typeface="Tahoma" pitchFamily="34" charset="0"/>
            </a:endParaRPr>
          </a:p>
        </p:txBody>
      </p:sp>
      <p:sp>
        <p:nvSpPr>
          <p:cNvPr id="7171" name="Text Box 6"/>
          <p:cNvSpPr txBox="1">
            <a:spLocks noChangeArrowheads="1"/>
          </p:cNvSpPr>
          <p:nvPr/>
        </p:nvSpPr>
        <p:spPr bwMode="auto">
          <a:xfrm>
            <a:off x="1600200" y="6324600"/>
            <a:ext cx="18288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7172" name="Text Box 7"/>
          <p:cNvSpPr txBox="1">
            <a:spLocks noChangeArrowheads="1"/>
          </p:cNvSpPr>
          <p:nvPr/>
        </p:nvSpPr>
        <p:spPr bwMode="auto">
          <a:xfrm>
            <a:off x="1676400" y="6629400"/>
            <a:ext cx="13716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7173" name="Text Box 8"/>
          <p:cNvSpPr txBox="1">
            <a:spLocks noChangeArrowheads="1"/>
          </p:cNvSpPr>
          <p:nvPr/>
        </p:nvSpPr>
        <p:spPr bwMode="auto">
          <a:xfrm>
            <a:off x="1828800" y="6400800"/>
            <a:ext cx="9144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21507" name="Text Box 3"/>
          <p:cNvSpPr txBox="1">
            <a:spLocks noChangeArrowheads="1"/>
          </p:cNvSpPr>
          <p:nvPr/>
        </p:nvSpPr>
        <p:spPr bwMode="auto">
          <a:xfrm>
            <a:off x="381000" y="228600"/>
            <a:ext cx="8458200" cy="7281993"/>
          </a:xfrm>
          <a:prstGeom prst="rect">
            <a:avLst/>
          </a:prstGeom>
          <a:noFill/>
          <a:ln w="9525">
            <a:noFill/>
            <a:miter lim="800000"/>
            <a:headEnd/>
            <a:tailEnd/>
          </a:ln>
          <a:effectLst/>
        </p:spPr>
        <p:txBody>
          <a:bodyPr wrap="square">
            <a:spAutoFit/>
          </a:bodyPr>
          <a:lstStyle/>
          <a:p>
            <a:pPr algn="ctr">
              <a:spcBef>
                <a:spcPct val="50000"/>
              </a:spcBef>
              <a:defRPr/>
            </a:pPr>
            <a:r>
              <a:rPr kumimoji="1" lang="zh-CN" altLang="en-US" sz="2800" b="1" dirty="0" smtClean="0">
                <a:latin typeface="黑体" pitchFamily="49" charset="-122"/>
                <a:ea typeface="黑体" pitchFamily="49" charset="-122"/>
              </a:rPr>
              <a:t>遗传学</a:t>
            </a:r>
            <a:r>
              <a:rPr kumimoji="1" lang="zh-CN" altLang="en-US" sz="2800" b="1" dirty="0">
                <a:latin typeface="黑体" pitchFamily="49" charset="-122"/>
                <a:ea typeface="黑体" pitchFamily="49" charset="-122"/>
              </a:rPr>
              <a:t>的</a:t>
            </a:r>
            <a:r>
              <a:rPr kumimoji="1" lang="zh-CN" altLang="en-US" sz="2800" b="1" dirty="0" smtClean="0">
                <a:latin typeface="黑体" pitchFamily="49" charset="-122"/>
                <a:ea typeface="黑体" pitchFamily="49" charset="-122"/>
              </a:rPr>
              <a:t>基本名词</a:t>
            </a:r>
            <a:endParaRPr kumimoji="1" lang="zh-CN" altLang="en-US" sz="2800" b="1" dirty="0">
              <a:latin typeface="黑体" pitchFamily="49" charset="-122"/>
              <a:ea typeface="黑体" pitchFamily="49" charset="-122"/>
            </a:endParaRPr>
          </a:p>
          <a:p>
            <a:pPr marL="457200" indent="-457200" algn="just">
              <a:lnSpc>
                <a:spcPct val="110000"/>
              </a:lnSpc>
              <a:spcBef>
                <a:spcPct val="50000"/>
              </a:spcBef>
              <a:defRPr/>
            </a:pPr>
            <a:r>
              <a:rPr kumimoji="1" lang="en-US" altLang="zh-CN" sz="2400" dirty="0">
                <a:latin typeface="黑体" pitchFamily="49" charset="-122"/>
                <a:ea typeface="黑体" pitchFamily="49" charset="-122"/>
              </a:rPr>
              <a:t>1</a:t>
            </a:r>
            <a:r>
              <a:rPr kumimoji="1" lang="zh-CN" altLang="en-US" sz="2400" dirty="0">
                <a:latin typeface="黑体" pitchFamily="49" charset="-122"/>
                <a:ea typeface="黑体" pitchFamily="49" charset="-122"/>
              </a:rPr>
              <a:t>、基因（</a:t>
            </a:r>
            <a:r>
              <a:rPr kumimoji="1" lang="en-US" altLang="zh-CN" sz="2400" dirty="0">
                <a:latin typeface="黑体" pitchFamily="49" charset="-122"/>
                <a:ea typeface="黑体" pitchFamily="49" charset="-122"/>
              </a:rPr>
              <a:t>Gene</a:t>
            </a:r>
            <a:r>
              <a:rPr kumimoji="1" lang="zh-CN" altLang="en-US" sz="2400" dirty="0">
                <a:latin typeface="黑体" pitchFamily="49" charset="-122"/>
                <a:ea typeface="黑体" pitchFamily="49" charset="-122"/>
              </a:rPr>
              <a:t>）</a:t>
            </a:r>
            <a:r>
              <a:rPr kumimoji="1" lang="en-US" altLang="zh-CN" sz="2400" dirty="0">
                <a:solidFill>
                  <a:schemeClr val="tx1"/>
                </a:solidFill>
                <a:latin typeface="黑体" pitchFamily="49" charset="-122"/>
                <a:ea typeface="黑体" pitchFamily="49" charset="-122"/>
              </a:rPr>
              <a:t>: </a:t>
            </a:r>
          </a:p>
          <a:p>
            <a:pPr>
              <a:lnSpc>
                <a:spcPct val="110000"/>
              </a:lnSpc>
              <a:spcBef>
                <a:spcPct val="50000"/>
              </a:spcBef>
              <a:defRPr/>
            </a:pPr>
            <a:r>
              <a:rPr kumimoji="1" lang="zh-CN" altLang="en-US" sz="2400" dirty="0" smtClean="0">
                <a:solidFill>
                  <a:schemeClr val="tx1"/>
                </a:solidFill>
                <a:latin typeface="黑体" pitchFamily="49" charset="-122"/>
                <a:ea typeface="黑体" pitchFamily="49" charset="-122"/>
              </a:rPr>
              <a:t>合成</a:t>
            </a:r>
            <a:r>
              <a:rPr kumimoji="1" lang="zh-CN" altLang="en-US" sz="2400" dirty="0">
                <a:solidFill>
                  <a:schemeClr val="tx1"/>
                </a:solidFill>
                <a:latin typeface="黑体" pitchFamily="49" charset="-122"/>
                <a:ea typeface="黑体" pitchFamily="49" charset="-122"/>
              </a:rPr>
              <a:t>一条有功能的多肽或</a:t>
            </a:r>
            <a:r>
              <a:rPr kumimoji="1" lang="en-US" altLang="zh-CN" sz="2400" dirty="0">
                <a:solidFill>
                  <a:schemeClr val="tx1"/>
                </a:solidFill>
                <a:latin typeface="黑体" pitchFamily="49" charset="-122"/>
                <a:ea typeface="黑体" pitchFamily="49" charset="-122"/>
              </a:rPr>
              <a:t>RNA</a:t>
            </a:r>
            <a:r>
              <a:rPr kumimoji="1" lang="zh-CN" altLang="en-US" sz="2400" dirty="0">
                <a:solidFill>
                  <a:schemeClr val="tx1"/>
                </a:solidFill>
                <a:latin typeface="黑体" pitchFamily="49" charset="-122"/>
                <a:ea typeface="黑体" pitchFamily="49" charset="-122"/>
              </a:rPr>
              <a:t>分子所必须的完整的</a:t>
            </a:r>
            <a:r>
              <a:rPr kumimoji="1" lang="en-US" altLang="zh-CN" sz="2400" dirty="0">
                <a:solidFill>
                  <a:schemeClr val="tx1"/>
                </a:solidFill>
                <a:latin typeface="黑体" pitchFamily="49" charset="-122"/>
                <a:ea typeface="黑体" pitchFamily="49" charset="-122"/>
              </a:rPr>
              <a:t>DNA</a:t>
            </a:r>
            <a:r>
              <a:rPr kumimoji="1" lang="zh-CN" altLang="en-US" sz="2400" dirty="0">
                <a:solidFill>
                  <a:schemeClr val="tx1"/>
                </a:solidFill>
                <a:latin typeface="黑体" pitchFamily="49" charset="-122"/>
                <a:ea typeface="黑体" pitchFamily="49" charset="-122"/>
              </a:rPr>
              <a:t>序列。除了编码区外，大多数基因也包含非编码的间插序列和转录控制区。</a:t>
            </a:r>
            <a:endParaRPr kumimoji="1" lang="en-US" altLang="zh-CN" sz="2400" dirty="0">
              <a:solidFill>
                <a:schemeClr val="tx1"/>
              </a:solidFill>
              <a:latin typeface="黑体" pitchFamily="49" charset="-122"/>
              <a:ea typeface="黑体" pitchFamily="49" charset="-122"/>
            </a:endParaRPr>
          </a:p>
          <a:p>
            <a:pPr algn="just">
              <a:spcBef>
                <a:spcPct val="20000"/>
              </a:spcBef>
              <a:defRPr/>
            </a:pPr>
            <a:r>
              <a:rPr kumimoji="1" lang="en-US" altLang="zh-CN" sz="2400" dirty="0">
                <a:latin typeface="黑体" pitchFamily="49" charset="-122"/>
                <a:ea typeface="黑体" pitchFamily="49" charset="-122"/>
              </a:rPr>
              <a:t>2</a:t>
            </a:r>
            <a:r>
              <a:rPr kumimoji="1" lang="zh-CN" altLang="en-US" sz="2400" dirty="0">
                <a:latin typeface="黑体" pitchFamily="49" charset="-122"/>
                <a:ea typeface="黑体" pitchFamily="49" charset="-122"/>
              </a:rPr>
              <a:t>、基因座（</a:t>
            </a:r>
            <a:r>
              <a:rPr kumimoji="1" lang="en-US" altLang="zh-CN" sz="2400" dirty="0">
                <a:latin typeface="黑体" pitchFamily="49" charset="-122"/>
                <a:ea typeface="黑体" pitchFamily="49" charset="-122"/>
              </a:rPr>
              <a:t>Locus,</a:t>
            </a:r>
            <a:r>
              <a:rPr kumimoji="1" lang="zh-CN" altLang="en-US" sz="2400" dirty="0">
                <a:latin typeface="黑体" pitchFamily="49" charset="-122"/>
                <a:ea typeface="黑体" pitchFamily="49" charset="-122"/>
              </a:rPr>
              <a:t>复</a:t>
            </a:r>
            <a:r>
              <a:rPr kumimoji="1" lang="en-US" altLang="zh-CN" sz="2400" dirty="0">
                <a:solidFill>
                  <a:schemeClr val="tx1"/>
                </a:solidFill>
                <a:latin typeface="黑体" pitchFamily="49" charset="-122"/>
                <a:ea typeface="黑体" pitchFamily="49" charset="-122"/>
              </a:rPr>
              <a:t>Loci</a:t>
            </a:r>
            <a:r>
              <a:rPr kumimoji="1" lang="zh-CN" altLang="en-US" sz="2400" dirty="0">
                <a:latin typeface="黑体" pitchFamily="49" charset="-122"/>
                <a:ea typeface="黑体" pitchFamily="49" charset="-122"/>
              </a:rPr>
              <a:t>）</a:t>
            </a:r>
            <a:r>
              <a:rPr kumimoji="1" lang="en-US" altLang="zh-CN" sz="2400" dirty="0">
                <a:latin typeface="黑体" pitchFamily="49" charset="-122"/>
                <a:ea typeface="黑体" pitchFamily="49" charset="-122"/>
              </a:rPr>
              <a:t>:</a:t>
            </a:r>
            <a:endParaRPr kumimoji="1" lang="en-US" altLang="zh-CN" sz="2400" dirty="0">
              <a:solidFill>
                <a:schemeClr val="tx1"/>
              </a:solidFill>
              <a:latin typeface="黑体" pitchFamily="49" charset="-122"/>
              <a:ea typeface="黑体" pitchFamily="49" charset="-122"/>
            </a:endParaRPr>
          </a:p>
          <a:p>
            <a:pPr algn="just">
              <a:spcBef>
                <a:spcPct val="20000"/>
              </a:spcBef>
              <a:defRPr/>
            </a:pPr>
            <a:r>
              <a:rPr kumimoji="1" lang="zh-CN" altLang="en-US" sz="2400" dirty="0">
                <a:solidFill>
                  <a:schemeClr val="tx1"/>
                </a:solidFill>
                <a:latin typeface="黑体" pitchFamily="49" charset="-122"/>
                <a:ea typeface="黑体" pitchFamily="49" charset="-122"/>
              </a:rPr>
              <a:t>基因在染色体上的特定位置</a:t>
            </a:r>
            <a:r>
              <a:rPr kumimoji="1" lang="en-US" altLang="zh-CN" sz="2400" dirty="0">
                <a:solidFill>
                  <a:schemeClr val="tx1"/>
                </a:solidFill>
                <a:latin typeface="黑体" pitchFamily="49" charset="-122"/>
                <a:ea typeface="黑体" pitchFamily="49" charset="-122"/>
              </a:rPr>
              <a:t>/</a:t>
            </a:r>
            <a:r>
              <a:rPr kumimoji="1" lang="zh-CN" altLang="en-US" sz="2400" dirty="0">
                <a:solidFill>
                  <a:schemeClr val="tx1"/>
                </a:solidFill>
                <a:latin typeface="黑体" pitchFamily="49" charset="-122"/>
                <a:ea typeface="黑体" pitchFamily="49" charset="-122"/>
              </a:rPr>
              <a:t>基因在遗传学图上的位置。</a:t>
            </a:r>
            <a:endParaRPr kumimoji="1" lang="en-US" altLang="zh-CN" sz="2400" dirty="0">
              <a:solidFill>
                <a:schemeClr val="tx1"/>
              </a:solidFill>
              <a:latin typeface="黑体" pitchFamily="49" charset="-122"/>
              <a:ea typeface="黑体" pitchFamily="49" charset="-122"/>
            </a:endParaRPr>
          </a:p>
          <a:p>
            <a:pPr algn="just">
              <a:lnSpc>
                <a:spcPct val="90000"/>
              </a:lnSpc>
              <a:spcBef>
                <a:spcPct val="30000"/>
              </a:spcBef>
              <a:defRPr/>
            </a:pPr>
            <a:r>
              <a:rPr kumimoji="1" lang="en-US" altLang="zh-CN" sz="2400" dirty="0">
                <a:latin typeface="黑体" pitchFamily="49" charset="-122"/>
                <a:ea typeface="黑体" pitchFamily="49" charset="-122"/>
              </a:rPr>
              <a:t>3</a:t>
            </a:r>
            <a:r>
              <a:rPr kumimoji="1" lang="zh-CN" altLang="en-US" sz="2400" dirty="0">
                <a:latin typeface="黑体" pitchFamily="49" charset="-122"/>
                <a:ea typeface="黑体" pitchFamily="49" charset="-122"/>
              </a:rPr>
              <a:t>、等位基因（</a:t>
            </a:r>
            <a:r>
              <a:rPr kumimoji="1" lang="en-US" altLang="zh-CN" sz="2400" dirty="0">
                <a:latin typeface="黑体" pitchFamily="49" charset="-122"/>
                <a:ea typeface="黑体" pitchFamily="49" charset="-122"/>
              </a:rPr>
              <a:t>Alleles</a:t>
            </a:r>
            <a:r>
              <a:rPr kumimoji="1" lang="zh-CN" altLang="en-US" sz="2400" dirty="0">
                <a:latin typeface="黑体" pitchFamily="49" charset="-122"/>
                <a:ea typeface="黑体" pitchFamily="49" charset="-122"/>
              </a:rPr>
              <a:t>）</a:t>
            </a:r>
            <a:r>
              <a:rPr kumimoji="1" lang="en-US" altLang="zh-CN" sz="2400" dirty="0">
                <a:latin typeface="黑体" pitchFamily="49" charset="-122"/>
                <a:ea typeface="黑体" pitchFamily="49" charset="-122"/>
              </a:rPr>
              <a:t>:</a:t>
            </a:r>
          </a:p>
          <a:p>
            <a:pPr algn="just">
              <a:lnSpc>
                <a:spcPct val="90000"/>
              </a:lnSpc>
              <a:spcBef>
                <a:spcPct val="30000"/>
              </a:spcBef>
              <a:defRPr/>
            </a:pPr>
            <a:r>
              <a:rPr kumimoji="1" lang="zh-CN" altLang="en-US" sz="2400" dirty="0" smtClean="0">
                <a:solidFill>
                  <a:schemeClr val="tx1"/>
                </a:solidFill>
                <a:latin typeface="黑体" pitchFamily="49" charset="-122"/>
                <a:ea typeface="黑体" pitchFamily="49" charset="-122"/>
              </a:rPr>
              <a:t>位于</a:t>
            </a:r>
            <a:r>
              <a:rPr kumimoji="1" lang="zh-CN" altLang="en-US" sz="2400" dirty="0">
                <a:solidFill>
                  <a:schemeClr val="tx1"/>
                </a:solidFill>
                <a:latin typeface="黑体" pitchFamily="49" charset="-122"/>
                <a:ea typeface="黑体" pitchFamily="49" charset="-122"/>
              </a:rPr>
              <a:t>一个基因座上的一个或多个基因的替换</a:t>
            </a:r>
            <a:r>
              <a:rPr kumimoji="1" lang="zh-CN" altLang="en-US" sz="2400" dirty="0" smtClean="0">
                <a:solidFill>
                  <a:schemeClr val="tx1"/>
                </a:solidFill>
                <a:latin typeface="黑体" pitchFamily="49" charset="-122"/>
                <a:ea typeface="黑体" pitchFamily="49" charset="-122"/>
              </a:rPr>
              <a:t>形式</a:t>
            </a:r>
            <a:r>
              <a:rPr kumimoji="1" lang="en-US" altLang="zh-CN" sz="2400" dirty="0" smtClean="0">
                <a:solidFill>
                  <a:schemeClr val="tx1"/>
                </a:solidFill>
                <a:latin typeface="黑体" pitchFamily="49" charset="-122"/>
                <a:ea typeface="黑体" pitchFamily="49" charset="-122"/>
              </a:rPr>
              <a:t>,</a:t>
            </a:r>
            <a:r>
              <a:rPr kumimoji="1" lang="zh-CN" altLang="en-US" sz="2400" dirty="0">
                <a:solidFill>
                  <a:schemeClr val="tx1"/>
                </a:solidFill>
                <a:latin typeface="黑体" pitchFamily="49" charset="-122"/>
                <a:ea typeface="黑体" pitchFamily="49" charset="-122"/>
              </a:rPr>
              <a:t>通过它们对表型的不同影响而加以区别</a:t>
            </a:r>
            <a:r>
              <a:rPr kumimoji="1" lang="zh-CN" altLang="en-US" sz="2400" dirty="0" smtClean="0">
                <a:solidFill>
                  <a:schemeClr val="tx1"/>
                </a:solidFill>
                <a:latin typeface="黑体" pitchFamily="49" charset="-122"/>
                <a:ea typeface="黑体" pitchFamily="49" charset="-122"/>
              </a:rPr>
              <a:t>。</a:t>
            </a:r>
            <a:endParaRPr kumimoji="1" lang="en-US" altLang="zh-CN" sz="2400" dirty="0" smtClean="0">
              <a:solidFill>
                <a:schemeClr val="tx1"/>
              </a:solidFill>
              <a:latin typeface="黑体" pitchFamily="49" charset="-122"/>
              <a:ea typeface="黑体" pitchFamily="49" charset="-122"/>
            </a:endParaRPr>
          </a:p>
          <a:p>
            <a:pPr algn="just">
              <a:lnSpc>
                <a:spcPct val="90000"/>
              </a:lnSpc>
              <a:spcBef>
                <a:spcPct val="30000"/>
              </a:spcBef>
            </a:pPr>
            <a:r>
              <a:rPr kumimoji="1" lang="en-US" altLang="zh-CN" sz="2400" dirty="0" smtClean="0">
                <a:latin typeface="黑体" pitchFamily="49" charset="-122"/>
                <a:ea typeface="黑体" pitchFamily="49" charset="-122"/>
              </a:rPr>
              <a:t>4</a:t>
            </a:r>
            <a:r>
              <a:rPr kumimoji="1" lang="zh-CN" altLang="en-US" sz="2400" dirty="0" smtClean="0">
                <a:solidFill>
                  <a:schemeClr val="tx1"/>
                </a:solidFill>
                <a:latin typeface="黑体" pitchFamily="49" charset="-122"/>
                <a:ea typeface="黑体" pitchFamily="49" charset="-122"/>
              </a:rPr>
              <a:t>、</a:t>
            </a:r>
            <a:r>
              <a:rPr kumimoji="1" lang="zh-CN" altLang="en-US" sz="2400" dirty="0" smtClean="0">
                <a:latin typeface="Comic Sans MS" pitchFamily="66" charset="0"/>
                <a:ea typeface="黑体" pitchFamily="49" charset="-122"/>
              </a:rPr>
              <a:t>纯合子（</a:t>
            </a:r>
            <a:r>
              <a:rPr kumimoji="1" lang="en-US" altLang="zh-CN" sz="2400" dirty="0" smtClean="0">
                <a:latin typeface="Comic Sans MS" pitchFamily="66" charset="0"/>
                <a:ea typeface="黑体" pitchFamily="49" charset="-122"/>
              </a:rPr>
              <a:t>Homozygote</a:t>
            </a:r>
            <a:r>
              <a:rPr kumimoji="1" lang="zh-CN" altLang="en-US" sz="2400" dirty="0" smtClean="0">
                <a:latin typeface="Comic Sans MS" pitchFamily="66" charset="0"/>
                <a:ea typeface="黑体" pitchFamily="49" charset="-122"/>
              </a:rPr>
              <a:t>）</a:t>
            </a:r>
            <a:r>
              <a:rPr kumimoji="1" lang="en-US" altLang="zh-CN" sz="2400" dirty="0" smtClean="0">
                <a:latin typeface="Comic Sans MS" pitchFamily="66" charset="0"/>
                <a:ea typeface="黑体" pitchFamily="49" charset="-122"/>
              </a:rPr>
              <a:t>:</a:t>
            </a:r>
          </a:p>
          <a:p>
            <a:pPr algn="just">
              <a:lnSpc>
                <a:spcPct val="90000"/>
              </a:lnSpc>
              <a:spcBef>
                <a:spcPct val="30000"/>
              </a:spcBef>
            </a:pPr>
            <a:r>
              <a:rPr kumimoji="1" lang="en-US" altLang="zh-CN" sz="2400" dirty="0" smtClean="0">
                <a:solidFill>
                  <a:schemeClr val="tx1"/>
                </a:solidFill>
                <a:latin typeface="Comic Sans MS" pitchFamily="66" charset="0"/>
                <a:ea typeface="黑体" pitchFamily="49" charset="-122"/>
              </a:rPr>
              <a:t>   </a:t>
            </a:r>
            <a:r>
              <a:rPr kumimoji="1" lang="zh-CN" altLang="en-US" sz="2400" dirty="0" smtClean="0">
                <a:solidFill>
                  <a:schemeClr val="tx1"/>
                </a:solidFill>
                <a:latin typeface="Comic Sans MS" pitchFamily="66" charset="0"/>
                <a:ea typeface="黑体" pitchFamily="49" charset="-122"/>
              </a:rPr>
              <a:t>两个等位基因相同的个体， 如</a:t>
            </a:r>
            <a:r>
              <a:rPr kumimoji="1" lang="en-US" altLang="zh-CN" sz="2400" dirty="0" smtClean="0">
                <a:solidFill>
                  <a:schemeClr val="tx1"/>
                </a:solidFill>
                <a:latin typeface="Comic Sans MS" pitchFamily="66" charset="0"/>
                <a:ea typeface="黑体" pitchFamily="49" charset="-122"/>
              </a:rPr>
              <a:t>AA</a:t>
            </a:r>
            <a:r>
              <a:rPr kumimoji="1" lang="zh-CN" altLang="en-US" sz="2400" dirty="0" smtClean="0">
                <a:solidFill>
                  <a:schemeClr val="tx1"/>
                </a:solidFill>
                <a:latin typeface="Comic Sans MS" pitchFamily="66" charset="0"/>
                <a:ea typeface="黑体" pitchFamily="49" charset="-122"/>
              </a:rPr>
              <a:t>或</a:t>
            </a:r>
            <a:r>
              <a:rPr kumimoji="1" lang="en-US" altLang="zh-CN" sz="2400" dirty="0" err="1" smtClean="0">
                <a:solidFill>
                  <a:schemeClr val="tx1"/>
                </a:solidFill>
                <a:latin typeface="Comic Sans MS" pitchFamily="66" charset="0"/>
                <a:ea typeface="黑体" pitchFamily="49" charset="-122"/>
              </a:rPr>
              <a:t>aa</a:t>
            </a:r>
            <a:r>
              <a:rPr kumimoji="1" lang="zh-CN" altLang="en-US" sz="2400" dirty="0" smtClean="0">
                <a:solidFill>
                  <a:schemeClr val="tx1"/>
                </a:solidFill>
                <a:latin typeface="Comic Sans MS" pitchFamily="66" charset="0"/>
                <a:ea typeface="黑体" pitchFamily="49" charset="-122"/>
              </a:rPr>
              <a:t>。</a:t>
            </a:r>
            <a:endParaRPr kumimoji="1" lang="en-US" altLang="zh-CN" sz="2400" dirty="0" smtClean="0">
              <a:solidFill>
                <a:schemeClr val="tx1"/>
              </a:solidFill>
              <a:latin typeface="Comic Sans MS" pitchFamily="66" charset="0"/>
              <a:ea typeface="黑体" pitchFamily="49" charset="-122"/>
            </a:endParaRPr>
          </a:p>
          <a:p>
            <a:pPr algn="just">
              <a:lnSpc>
                <a:spcPct val="90000"/>
              </a:lnSpc>
              <a:spcBef>
                <a:spcPct val="30000"/>
              </a:spcBef>
            </a:pPr>
            <a:r>
              <a:rPr kumimoji="1" lang="en-US" altLang="zh-CN" sz="2400" dirty="0" smtClean="0">
                <a:latin typeface="黑体" pitchFamily="49" charset="-122"/>
                <a:ea typeface="黑体" pitchFamily="49" charset="-122"/>
              </a:rPr>
              <a:t>5</a:t>
            </a:r>
            <a:r>
              <a:rPr kumimoji="1" lang="zh-CN" altLang="en-US" sz="2400" dirty="0" smtClean="0">
                <a:latin typeface="Comic Sans MS" pitchFamily="66" charset="0"/>
                <a:ea typeface="黑体" pitchFamily="49" charset="-122"/>
              </a:rPr>
              <a:t>、杂合子（</a:t>
            </a:r>
            <a:r>
              <a:rPr kumimoji="1" lang="en-US" altLang="zh-CN" sz="2400" dirty="0" smtClean="0">
                <a:latin typeface="Comic Sans MS" pitchFamily="66" charset="0"/>
                <a:ea typeface="黑体" pitchFamily="49" charset="-122"/>
              </a:rPr>
              <a:t>Heterozygote</a:t>
            </a:r>
            <a:r>
              <a:rPr kumimoji="1" lang="zh-CN" altLang="en-US" sz="2400" dirty="0" smtClean="0">
                <a:latin typeface="Comic Sans MS" pitchFamily="66" charset="0"/>
                <a:ea typeface="黑体" pitchFamily="49" charset="-122"/>
              </a:rPr>
              <a:t>）</a:t>
            </a:r>
          </a:p>
          <a:p>
            <a:pPr algn="just">
              <a:lnSpc>
                <a:spcPct val="90000"/>
              </a:lnSpc>
              <a:spcBef>
                <a:spcPct val="30000"/>
              </a:spcBef>
            </a:pPr>
            <a:r>
              <a:rPr kumimoji="1" lang="zh-CN" altLang="en-US" sz="2400" dirty="0" smtClean="0">
                <a:solidFill>
                  <a:schemeClr val="tx1"/>
                </a:solidFill>
                <a:latin typeface="Comic Sans MS" pitchFamily="66" charset="0"/>
                <a:ea typeface="黑体" pitchFamily="49" charset="-122"/>
              </a:rPr>
              <a:t>两个等位基因不同的个体， 如</a:t>
            </a:r>
            <a:r>
              <a:rPr kumimoji="1" lang="en-US" altLang="zh-CN" sz="2400" dirty="0" err="1" smtClean="0">
                <a:solidFill>
                  <a:schemeClr val="tx1"/>
                </a:solidFill>
                <a:latin typeface="Comic Sans MS" pitchFamily="66" charset="0"/>
                <a:ea typeface="黑体" pitchFamily="49" charset="-122"/>
              </a:rPr>
              <a:t>Aa</a:t>
            </a:r>
            <a:r>
              <a:rPr kumimoji="1" lang="en-US" altLang="zh-CN" sz="2400" dirty="0" smtClean="0">
                <a:solidFill>
                  <a:schemeClr val="tx1"/>
                </a:solidFill>
                <a:latin typeface="Comic Sans MS" pitchFamily="66" charset="0"/>
                <a:ea typeface="黑体" pitchFamily="49" charset="-122"/>
              </a:rPr>
              <a:t> </a:t>
            </a:r>
            <a:r>
              <a:rPr kumimoji="1" lang="zh-CN" altLang="en-US" sz="2400" dirty="0" smtClean="0">
                <a:solidFill>
                  <a:schemeClr val="tx1"/>
                </a:solidFill>
                <a:latin typeface="Comic Sans MS" pitchFamily="66" charset="0"/>
                <a:ea typeface="黑体" pitchFamily="49" charset="-122"/>
              </a:rPr>
              <a:t>。</a:t>
            </a:r>
          </a:p>
          <a:p>
            <a:pPr algn="just">
              <a:lnSpc>
                <a:spcPct val="90000"/>
              </a:lnSpc>
              <a:spcBef>
                <a:spcPct val="30000"/>
              </a:spcBef>
            </a:pPr>
            <a:endParaRPr kumimoji="1" lang="zh-CN" altLang="en-US" sz="2400" dirty="0" smtClean="0">
              <a:solidFill>
                <a:schemeClr val="tx1"/>
              </a:solidFill>
              <a:latin typeface="Comic Sans MS" pitchFamily="66" charset="0"/>
              <a:ea typeface="黑体" pitchFamily="49" charset="-122"/>
            </a:endParaRPr>
          </a:p>
          <a:p>
            <a:pPr algn="just">
              <a:lnSpc>
                <a:spcPct val="90000"/>
              </a:lnSpc>
              <a:spcBef>
                <a:spcPct val="30000"/>
              </a:spcBef>
              <a:defRPr/>
            </a:pPr>
            <a:endParaRPr kumimoji="1" lang="zh-CN" altLang="en-US" sz="2400" dirty="0">
              <a:solidFill>
                <a:schemeClr val="tx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04800" y="228600"/>
            <a:ext cx="8229600" cy="1143000"/>
          </a:xfrm>
          <a:noFill/>
        </p:spPr>
        <p:txBody>
          <a:bodyPr/>
          <a:lstStyle/>
          <a:p>
            <a:r>
              <a:rPr lang="en-US" altLang="zh-CN" sz="3200" b="1" dirty="0" smtClean="0">
                <a:solidFill>
                  <a:srgbClr val="FFFF00"/>
                </a:solidFill>
                <a:latin typeface="黑体" pitchFamily="49" charset="-122"/>
                <a:ea typeface="黑体" pitchFamily="49" charset="-122"/>
              </a:rPr>
              <a:t>3.4.2</a:t>
            </a:r>
            <a:r>
              <a:rPr lang="zh-CN" altLang="en-US" sz="3200" b="1" dirty="0" smtClean="0">
                <a:solidFill>
                  <a:srgbClr val="FFFF00"/>
                </a:solidFill>
                <a:latin typeface="黑体" pitchFamily="49" charset="-122"/>
                <a:ea typeface="黑体" pitchFamily="49" charset="-122"/>
              </a:rPr>
              <a:t>　人类简单的孟德尔遗传特征</a:t>
            </a:r>
          </a:p>
        </p:txBody>
      </p:sp>
      <p:pic>
        <p:nvPicPr>
          <p:cNvPr id="4" name="图片 1"/>
          <p:cNvPicPr>
            <a:picLocks noChangeAspect="1"/>
          </p:cNvPicPr>
          <p:nvPr/>
        </p:nvPicPr>
        <p:blipFill>
          <a:blip r:embed="rId2" cstate="print">
            <a:lum bright="-20000" contrast="20000"/>
          </a:blip>
          <a:srcRect/>
          <a:stretch>
            <a:fillRect/>
          </a:stretch>
        </p:blipFill>
        <p:spPr bwMode="auto">
          <a:xfrm>
            <a:off x="1509665" y="1219200"/>
            <a:ext cx="6034135" cy="5638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lang="zh-CN" altLang="en-US" sz="3600" b="1" dirty="0" smtClean="0">
                <a:solidFill>
                  <a:srgbClr val="FFFF00"/>
                </a:solidFill>
                <a:latin typeface="黑体" panose="02010609060101010101" pitchFamily="49" charset="-122"/>
                <a:ea typeface="黑体" panose="02010609060101010101" pitchFamily="49" charset="-122"/>
              </a:rPr>
              <a:t>人类孟德尔遗传在线</a:t>
            </a:r>
            <a:endParaRPr lang="zh-CN" altLang="en-US" sz="3600" b="1" dirty="0">
              <a:solidFill>
                <a:srgbClr val="FFFF00"/>
              </a:solidFill>
              <a:latin typeface="黑体" panose="02010609060101010101" pitchFamily="49" charset="-122"/>
              <a:ea typeface="黑体" panose="02010609060101010101" pitchFamily="49" charset="-122"/>
            </a:endParaRP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084646"/>
            <a:ext cx="7391400" cy="5660368"/>
          </a:xfrm>
        </p:spPr>
      </p:pic>
    </p:spTree>
    <p:extLst>
      <p:ext uri="{BB962C8B-B14F-4D97-AF65-F5344CB8AC3E}">
        <p14:creationId xmlns:p14="http://schemas.microsoft.com/office/powerpoint/2010/main" val="15875060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a:lstStyle/>
          <a:p>
            <a:r>
              <a:rPr lang="en-US" altLang="zh-CN" sz="3200" dirty="0" smtClean="0">
                <a:solidFill>
                  <a:srgbClr val="FFFF00"/>
                </a:solidFill>
                <a:latin typeface="黑体" pitchFamily="49" charset="-122"/>
                <a:ea typeface="黑体" pitchFamily="49" charset="-122"/>
              </a:rPr>
              <a:t>3.5</a:t>
            </a:r>
            <a:r>
              <a:rPr lang="zh-CN" altLang="en-US" sz="3200" dirty="0" smtClean="0">
                <a:solidFill>
                  <a:srgbClr val="FFFF00"/>
                </a:solidFill>
                <a:latin typeface="黑体" pitchFamily="49" charset="-122"/>
                <a:ea typeface="黑体" pitchFamily="49" charset="-122"/>
              </a:rPr>
              <a:t>　基因的作用与环境因素的相互关系</a:t>
            </a:r>
          </a:p>
        </p:txBody>
      </p:sp>
      <p:sp>
        <p:nvSpPr>
          <p:cNvPr id="33795" name="Rectangle 3"/>
          <p:cNvSpPr>
            <a:spLocks noGrp="1" noChangeArrowheads="1"/>
          </p:cNvSpPr>
          <p:nvPr>
            <p:ph idx="1"/>
          </p:nvPr>
        </p:nvSpPr>
        <p:spPr>
          <a:xfrm>
            <a:off x="304800" y="1304955"/>
            <a:ext cx="8229600" cy="2886045"/>
          </a:xfrm>
        </p:spPr>
        <p:txBody>
          <a:bodyPr/>
          <a:lstStyle/>
          <a:p>
            <a:pPr>
              <a:buFontTx/>
              <a:buNone/>
            </a:pPr>
            <a:r>
              <a:rPr lang="en-US" altLang="zh-CN" sz="2800" dirty="0" smtClean="0">
                <a:solidFill>
                  <a:srgbClr val="FFFF00"/>
                </a:solidFill>
                <a:latin typeface="华文新魏" pitchFamily="2" charset="-122"/>
                <a:ea typeface="华文新魏" pitchFamily="2" charset="-122"/>
              </a:rPr>
              <a:t>  </a:t>
            </a:r>
            <a:r>
              <a:rPr lang="en-US" altLang="zh-CN" sz="2800" b="1" dirty="0" smtClean="0">
                <a:solidFill>
                  <a:srgbClr val="FFFF00"/>
                </a:solidFill>
                <a:latin typeface="黑体" pitchFamily="49" charset="-122"/>
                <a:ea typeface="黑体" pitchFamily="49" charset="-122"/>
              </a:rPr>
              <a:t>3.5.1</a:t>
            </a:r>
            <a:r>
              <a:rPr lang="zh-CN" altLang="en-US" sz="2800" b="1" dirty="0" smtClean="0">
                <a:solidFill>
                  <a:srgbClr val="FFFF00"/>
                </a:solidFill>
                <a:latin typeface="黑体" pitchFamily="49" charset="-122"/>
                <a:ea typeface="黑体" pitchFamily="49" charset="-122"/>
              </a:rPr>
              <a:t>　基因的作用与环境的关系</a:t>
            </a:r>
          </a:p>
        </p:txBody>
      </p:sp>
      <p:sp>
        <p:nvSpPr>
          <p:cNvPr id="33796" name="Text Box 6"/>
          <p:cNvSpPr txBox="1">
            <a:spLocks noChangeArrowheads="1"/>
          </p:cNvSpPr>
          <p:nvPr/>
        </p:nvSpPr>
        <p:spPr bwMode="auto">
          <a:xfrm>
            <a:off x="381000" y="1905000"/>
            <a:ext cx="8305800" cy="2160591"/>
          </a:xfrm>
          <a:prstGeom prst="rect">
            <a:avLst/>
          </a:prstGeom>
          <a:noFill/>
          <a:ln w="9525">
            <a:noFill/>
            <a:miter lim="800000"/>
            <a:headEnd/>
            <a:tailEnd/>
          </a:ln>
        </p:spPr>
        <p:txBody>
          <a:bodyPr wrap="square">
            <a:spAutoFit/>
          </a:bodyPr>
          <a:lstStyle/>
          <a:p>
            <a:pPr>
              <a:lnSpc>
                <a:spcPct val="120000"/>
              </a:lnSpc>
              <a:spcBef>
                <a:spcPct val="50000"/>
              </a:spcBef>
            </a:pPr>
            <a:r>
              <a:rPr lang="en-US" altLang="zh-CN" sz="2800" dirty="0" smtClean="0"/>
              <a:t> </a:t>
            </a:r>
            <a:r>
              <a:rPr lang="zh-CN" altLang="en-US" sz="2800" dirty="0">
                <a:solidFill>
                  <a:schemeClr val="tx1"/>
                </a:solidFill>
                <a:latin typeface="黑体" pitchFamily="49" charset="-122"/>
                <a:ea typeface="黑体" pitchFamily="49" charset="-122"/>
              </a:rPr>
              <a:t>基因的功能必须在一定的生物的或物理化学的环境条件下才能发挥作用</a:t>
            </a:r>
            <a:r>
              <a:rPr lang="zh-CN" altLang="en-US" sz="2800" dirty="0">
                <a:solidFill>
                  <a:schemeClr val="tx1"/>
                </a:solidFill>
                <a:latin typeface="黑体" pitchFamily="49" charset="-122"/>
                <a:ea typeface="黑体" pitchFamily="49" charset="-122"/>
              </a:rPr>
              <a:t>。个体发育是基因按照特定的时间、空间表达的过程，是生物体的基因型与内外环境因子相互作用，并逐步转化为表型的过程。 </a:t>
            </a:r>
          </a:p>
        </p:txBody>
      </p:sp>
      <p:sp>
        <p:nvSpPr>
          <p:cNvPr id="34822" name="Text Box 7"/>
          <p:cNvSpPr txBox="1">
            <a:spLocks noChangeArrowheads="1"/>
          </p:cNvSpPr>
          <p:nvPr/>
        </p:nvSpPr>
        <p:spPr bwMode="auto">
          <a:xfrm>
            <a:off x="685800" y="3352800"/>
            <a:ext cx="8153400" cy="400110"/>
          </a:xfrm>
          <a:prstGeom prst="rect">
            <a:avLst/>
          </a:prstGeom>
          <a:noFill/>
          <a:ln w="9525">
            <a:noFill/>
            <a:miter lim="800000"/>
            <a:headEnd/>
            <a:tailEnd/>
          </a:ln>
        </p:spPr>
        <p:txBody>
          <a:bodyPr wrap="square">
            <a:spAutoFit/>
          </a:bodyPr>
          <a:lstStyle/>
          <a:p>
            <a:pPr>
              <a:spcBef>
                <a:spcPct val="50000"/>
              </a:spcBef>
              <a:defRPr/>
            </a:pPr>
            <a:r>
              <a:rPr lang="en-US" altLang="zh-CN" dirty="0"/>
              <a:t>  </a:t>
            </a:r>
            <a:endParaRPr lang="zh-CN" altLang="en-US" sz="2800" b="1" dirty="0">
              <a:solidFill>
                <a:schemeClr val="tx1"/>
              </a:solidFill>
              <a:latin typeface="+mn-ea"/>
              <a:ea typeface="+mn-ea"/>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76200" y="685800"/>
            <a:ext cx="8229600" cy="584775"/>
          </a:xfrm>
          <a:prstGeom prst="rect">
            <a:avLst/>
          </a:prstGeom>
          <a:noFill/>
          <a:ln w="9525">
            <a:noFill/>
            <a:miter lim="800000"/>
            <a:headEnd/>
            <a:tailEnd/>
          </a:ln>
        </p:spPr>
        <p:txBody>
          <a:bodyPr>
            <a:spAutoFit/>
          </a:bodyPr>
          <a:lstStyle/>
          <a:p>
            <a:pPr>
              <a:spcBef>
                <a:spcPct val="50000"/>
              </a:spcBef>
            </a:pPr>
            <a:r>
              <a:rPr kumimoji="1" lang="en-US" altLang="zh-CN" sz="3200" dirty="0">
                <a:latin typeface="华文新魏" pitchFamily="2" charset="-122"/>
                <a:ea typeface="华文新魏" pitchFamily="2" charset="-122"/>
              </a:rPr>
              <a:t>           </a:t>
            </a:r>
            <a:r>
              <a:rPr kumimoji="1" lang="en-US" altLang="zh-CN" sz="3200" dirty="0" smtClean="0">
                <a:latin typeface="华文新魏" pitchFamily="2" charset="-122"/>
                <a:ea typeface="华文新魏" pitchFamily="2" charset="-122"/>
              </a:rPr>
              <a:t>        </a:t>
            </a:r>
            <a:r>
              <a:rPr kumimoji="1" lang="zh-CN" altLang="en-US" sz="3200" dirty="0" smtClean="0">
                <a:latin typeface="黑体" pitchFamily="49" charset="-122"/>
                <a:ea typeface="黑体" pitchFamily="49" charset="-122"/>
              </a:rPr>
              <a:t>（</a:t>
            </a:r>
            <a:r>
              <a:rPr kumimoji="1" lang="en-US" altLang="zh-CN" sz="3200" dirty="0" smtClean="0">
                <a:latin typeface="黑体" pitchFamily="49" charset="-122"/>
                <a:ea typeface="黑体" pitchFamily="49" charset="-122"/>
              </a:rPr>
              <a:t>1</a:t>
            </a:r>
            <a:r>
              <a:rPr kumimoji="1" lang="zh-CN" altLang="en-US" sz="3200" dirty="0" smtClean="0">
                <a:latin typeface="黑体" pitchFamily="49" charset="-122"/>
                <a:ea typeface="黑体" pitchFamily="49" charset="-122"/>
              </a:rPr>
              <a:t>）</a:t>
            </a:r>
            <a:r>
              <a:rPr kumimoji="1" lang="zh-CN" altLang="en-US" sz="3200" dirty="0">
                <a:latin typeface="黑体" pitchFamily="49" charset="-122"/>
                <a:ea typeface="黑体" pitchFamily="49" charset="-122"/>
              </a:rPr>
              <a:t>内环境</a:t>
            </a:r>
            <a:r>
              <a:rPr kumimoji="1" lang="zh-CN" altLang="en-US" sz="3200" dirty="0" smtClean="0">
                <a:latin typeface="黑体" pitchFamily="49" charset="-122"/>
                <a:ea typeface="黑体" pitchFamily="49" charset="-122"/>
              </a:rPr>
              <a:t>效应</a:t>
            </a:r>
            <a:r>
              <a:rPr kumimoji="1" lang="en-US" altLang="zh-CN" sz="3200" dirty="0" smtClean="0">
                <a:latin typeface="黑体" pitchFamily="49" charset="-122"/>
                <a:ea typeface="黑体" pitchFamily="49" charset="-122"/>
              </a:rPr>
              <a:t>—</a:t>
            </a:r>
            <a:r>
              <a:rPr kumimoji="1" lang="zh-CN" altLang="en-US" sz="3200" b="1" dirty="0" smtClean="0">
                <a:latin typeface="Times New Roman" pitchFamily="18" charset="0"/>
              </a:rPr>
              <a:t>年龄</a:t>
            </a:r>
            <a:r>
              <a:rPr kumimoji="1" lang="zh-CN" altLang="en-US" sz="3200" b="1" dirty="0">
                <a:latin typeface="Times New Roman" pitchFamily="18" charset="0"/>
              </a:rPr>
              <a:t>和性别</a:t>
            </a:r>
            <a:endParaRPr kumimoji="1" lang="zh-CN" altLang="en-US" sz="3200" b="1" dirty="0">
              <a:solidFill>
                <a:schemeClr val="tx1"/>
              </a:solidFill>
              <a:latin typeface="Tahoma" pitchFamily="34" charset="0"/>
            </a:endParaRPr>
          </a:p>
        </p:txBody>
      </p:sp>
      <p:sp>
        <p:nvSpPr>
          <p:cNvPr id="31749" name="Text Box 5"/>
          <p:cNvSpPr txBox="1">
            <a:spLocks noChangeArrowheads="1"/>
          </p:cNvSpPr>
          <p:nvPr/>
        </p:nvSpPr>
        <p:spPr bwMode="auto">
          <a:xfrm>
            <a:off x="533400" y="1219200"/>
            <a:ext cx="8229600" cy="4452501"/>
          </a:xfrm>
          <a:prstGeom prst="rect">
            <a:avLst/>
          </a:prstGeom>
          <a:noFill/>
          <a:ln w="9525">
            <a:noFill/>
            <a:miter lim="800000"/>
            <a:headEnd/>
            <a:tailEnd/>
          </a:ln>
        </p:spPr>
        <p:txBody>
          <a:bodyPr wrap="square">
            <a:spAutoFit/>
          </a:bodyPr>
          <a:lstStyle/>
          <a:p>
            <a:pPr algn="just">
              <a:lnSpc>
                <a:spcPct val="150000"/>
              </a:lnSpc>
              <a:spcBef>
                <a:spcPct val="50000"/>
              </a:spcBef>
            </a:pPr>
            <a:r>
              <a:rPr kumimoji="1" lang="en-US" altLang="zh-CN" sz="2800" dirty="0">
                <a:solidFill>
                  <a:schemeClr val="tx1"/>
                </a:solidFill>
                <a:latin typeface="Tahoma" pitchFamily="34" charset="0"/>
              </a:rPr>
              <a:t>1</a:t>
            </a:r>
            <a:r>
              <a:rPr kumimoji="1" lang="zh-CN" altLang="en-US" sz="2800" b="1" dirty="0">
                <a:solidFill>
                  <a:schemeClr val="tx1"/>
                </a:solidFill>
                <a:latin typeface="Times New Roman" pitchFamily="18" charset="0"/>
              </a:rPr>
              <a:t>、发病</a:t>
            </a:r>
            <a:r>
              <a:rPr kumimoji="1" lang="zh-CN" altLang="en-US" sz="2800" b="1" dirty="0" smtClean="0">
                <a:solidFill>
                  <a:schemeClr val="tx1"/>
                </a:solidFill>
                <a:latin typeface="Times New Roman" pitchFamily="18" charset="0"/>
              </a:rPr>
              <a:t>年龄</a:t>
            </a:r>
            <a:endParaRPr kumimoji="1" lang="en-US" altLang="zh-CN" sz="2800" b="1" dirty="0">
              <a:latin typeface="Times New Roman" pitchFamily="18" charset="0"/>
              <a:ea typeface="黑体" pitchFamily="49" charset="-122"/>
            </a:endParaRPr>
          </a:p>
          <a:p>
            <a:pPr algn="just">
              <a:lnSpc>
                <a:spcPts val="3200"/>
              </a:lnSpc>
              <a:spcBef>
                <a:spcPct val="50000"/>
              </a:spcBef>
            </a:pPr>
            <a:r>
              <a:rPr kumimoji="1" lang="zh-CN" altLang="en-US" sz="2800" b="1" dirty="0" smtClean="0">
                <a:solidFill>
                  <a:schemeClr val="tx1"/>
                </a:solidFill>
                <a:latin typeface="Times New Roman" pitchFamily="18" charset="0"/>
              </a:rPr>
              <a:t>生物体</a:t>
            </a:r>
            <a:r>
              <a:rPr kumimoji="1" lang="zh-CN" altLang="en-US" sz="2800" b="1" dirty="0">
                <a:solidFill>
                  <a:schemeClr val="tx1"/>
                </a:solidFill>
                <a:latin typeface="Times New Roman" pitchFamily="18" charset="0"/>
              </a:rPr>
              <a:t>的年龄能影响基因功能的内部环境的</a:t>
            </a:r>
            <a:r>
              <a:rPr kumimoji="1" lang="zh-CN" altLang="en-US" sz="2800" b="1" dirty="0" smtClean="0">
                <a:solidFill>
                  <a:schemeClr val="tx1"/>
                </a:solidFill>
                <a:latin typeface="Times New Roman" pitchFamily="18" charset="0"/>
              </a:rPr>
              <a:t>很多变化</a:t>
            </a:r>
            <a:r>
              <a:rPr kumimoji="1" lang="zh-CN" altLang="en-US" sz="2800" b="1" dirty="0">
                <a:solidFill>
                  <a:schemeClr val="tx1"/>
                </a:solidFill>
                <a:latin typeface="Times New Roman" pitchFamily="18" charset="0"/>
              </a:rPr>
              <a:t>，所有的基因并不是连续不断地起功能作用</a:t>
            </a:r>
            <a:r>
              <a:rPr kumimoji="1" lang="zh-CN" altLang="en-US" sz="2800" b="1" dirty="0" smtClean="0">
                <a:solidFill>
                  <a:schemeClr val="tx1"/>
                </a:solidFill>
                <a:latin typeface="Times New Roman" pitchFamily="18" charset="0"/>
              </a:rPr>
              <a:t>。基因</a:t>
            </a:r>
            <a:r>
              <a:rPr kumimoji="1" lang="zh-CN" altLang="en-US" sz="2800" b="1" dirty="0">
                <a:solidFill>
                  <a:schemeClr val="tx1"/>
                </a:solidFill>
                <a:latin typeface="Times New Roman" pitchFamily="18" charset="0"/>
              </a:rPr>
              <a:t>的编程性激活和失活与生物个体的发育</a:t>
            </a:r>
            <a:r>
              <a:rPr kumimoji="1" lang="zh-CN" altLang="en-US" sz="2800" b="1" dirty="0" smtClean="0">
                <a:solidFill>
                  <a:schemeClr val="tx1"/>
                </a:solidFill>
                <a:latin typeface="Times New Roman" pitchFamily="18" charset="0"/>
              </a:rPr>
              <a:t>有关</a:t>
            </a:r>
            <a:r>
              <a:rPr kumimoji="1" lang="zh-CN" altLang="en-US" sz="2800" b="1" dirty="0" smtClean="0">
                <a:solidFill>
                  <a:schemeClr val="tx1"/>
                </a:solidFill>
                <a:latin typeface="Times New Roman" pitchFamily="18" charset="0"/>
              </a:rPr>
              <a:t>。</a:t>
            </a:r>
            <a:endParaRPr kumimoji="1" lang="en-US" altLang="zh-CN" sz="2800" b="1" dirty="0" smtClean="0">
              <a:solidFill>
                <a:schemeClr val="tx1"/>
              </a:solidFill>
              <a:latin typeface="Times New Roman" pitchFamily="18" charset="0"/>
            </a:endParaRPr>
          </a:p>
          <a:p>
            <a:pPr algn="just">
              <a:lnSpc>
                <a:spcPts val="3200"/>
              </a:lnSpc>
              <a:spcBef>
                <a:spcPct val="50000"/>
              </a:spcBef>
            </a:pPr>
            <a:r>
              <a:rPr kumimoji="1" lang="zh-CN" altLang="en-US" sz="2800" b="1" dirty="0" smtClean="0">
                <a:solidFill>
                  <a:schemeClr val="tx1"/>
                </a:solidFill>
                <a:latin typeface="Times New Roman" pitchFamily="18" charset="0"/>
              </a:rPr>
              <a:t>杜氏</a:t>
            </a:r>
            <a:r>
              <a:rPr kumimoji="1" lang="zh-CN" altLang="en-US" sz="2800" b="1" dirty="0">
                <a:solidFill>
                  <a:schemeClr val="tx1"/>
                </a:solidFill>
                <a:latin typeface="Times New Roman" pitchFamily="18" charset="0"/>
              </a:rPr>
              <a:t>肌营养不良为</a:t>
            </a:r>
            <a:r>
              <a:rPr kumimoji="1" lang="en-US" altLang="zh-CN" sz="2800" b="1" dirty="0">
                <a:solidFill>
                  <a:schemeClr val="tx1"/>
                </a:solidFill>
                <a:latin typeface="Times New Roman" pitchFamily="18" charset="0"/>
              </a:rPr>
              <a:t>X-</a:t>
            </a:r>
            <a:r>
              <a:rPr kumimoji="1" lang="zh-CN" altLang="en-US" sz="2800" b="1" dirty="0">
                <a:solidFill>
                  <a:schemeClr val="tx1"/>
                </a:solidFill>
                <a:latin typeface="Times New Roman" pitchFamily="18" charset="0"/>
              </a:rPr>
              <a:t>连锁隐性遗传，占出生男婴的</a:t>
            </a:r>
            <a:r>
              <a:rPr kumimoji="1" lang="en-US" altLang="zh-CN" sz="2800" b="1" dirty="0">
                <a:solidFill>
                  <a:schemeClr val="tx1"/>
                </a:solidFill>
                <a:latin typeface="Times New Roman" pitchFamily="18" charset="0"/>
              </a:rPr>
              <a:t>20-30</a:t>
            </a:r>
            <a:r>
              <a:rPr kumimoji="1" lang="zh-CN" altLang="en-US" sz="2800" b="1" dirty="0">
                <a:solidFill>
                  <a:schemeClr val="tx1"/>
                </a:solidFill>
                <a:latin typeface="Times New Roman" pitchFamily="18" charset="0"/>
              </a:rPr>
              <a:t>人</a:t>
            </a:r>
            <a:r>
              <a:rPr kumimoji="1" lang="en-US" altLang="zh-CN" sz="2800" b="1" dirty="0">
                <a:solidFill>
                  <a:schemeClr val="tx1"/>
                </a:solidFill>
                <a:latin typeface="Times New Roman" pitchFamily="18" charset="0"/>
              </a:rPr>
              <a:t>/10</a:t>
            </a:r>
            <a:r>
              <a:rPr kumimoji="1" lang="zh-CN" altLang="en-US" sz="2800" b="1" dirty="0">
                <a:solidFill>
                  <a:schemeClr val="tx1"/>
                </a:solidFill>
                <a:latin typeface="Times New Roman" pitchFamily="18" charset="0"/>
              </a:rPr>
              <a:t>万人。患者</a:t>
            </a:r>
            <a:r>
              <a:rPr kumimoji="1" lang="en-US" altLang="zh-CN" sz="2800" b="1" dirty="0">
                <a:solidFill>
                  <a:schemeClr val="tx1"/>
                </a:solidFill>
                <a:latin typeface="Times New Roman" pitchFamily="18" charset="0"/>
              </a:rPr>
              <a:t>1</a:t>
            </a:r>
            <a:r>
              <a:rPr kumimoji="1" lang="zh-CN" altLang="en-US" sz="2800" b="1" dirty="0">
                <a:solidFill>
                  <a:schemeClr val="tx1"/>
                </a:solidFill>
                <a:latin typeface="Times New Roman" pitchFamily="18" charset="0"/>
              </a:rPr>
              <a:t>岁内无异常，</a:t>
            </a:r>
            <a:r>
              <a:rPr kumimoji="1" lang="en-US" altLang="zh-CN" sz="2800" b="1" dirty="0">
                <a:solidFill>
                  <a:schemeClr val="tx1"/>
                </a:solidFill>
                <a:latin typeface="Times New Roman" pitchFamily="18" charset="0"/>
              </a:rPr>
              <a:t>4</a:t>
            </a:r>
            <a:r>
              <a:rPr kumimoji="1" lang="zh-CN" altLang="en-US" sz="2800" b="1" dirty="0">
                <a:solidFill>
                  <a:schemeClr val="tx1"/>
                </a:solidFill>
                <a:latin typeface="Times New Roman" pitchFamily="18" charset="0"/>
              </a:rPr>
              <a:t>岁前通常行走缓慢，不能奔跑，易于绊跌，多数在</a:t>
            </a:r>
            <a:r>
              <a:rPr kumimoji="1" lang="en-US" altLang="zh-CN" sz="2800" b="1" dirty="0">
                <a:solidFill>
                  <a:schemeClr val="tx1"/>
                </a:solidFill>
                <a:latin typeface="Times New Roman" pitchFamily="18" charset="0"/>
              </a:rPr>
              <a:t>15</a:t>
            </a:r>
            <a:r>
              <a:rPr kumimoji="1" lang="zh-CN" altLang="en-US" sz="2800" b="1" dirty="0">
                <a:solidFill>
                  <a:schemeClr val="tx1"/>
                </a:solidFill>
                <a:latin typeface="Times New Roman" pitchFamily="18" charset="0"/>
              </a:rPr>
              <a:t>岁左右即不能行走，产生肢体挛缩以及骨骼的畸形和萎缩。</a:t>
            </a:r>
            <a:r>
              <a:rPr kumimoji="1" lang="en-US" altLang="zh-CN" sz="2800" b="1" dirty="0" smtClean="0">
                <a:solidFill>
                  <a:schemeClr val="tx1"/>
                </a:solidFill>
                <a:latin typeface="Times New Roman" pitchFamily="18" charset="0"/>
              </a:rPr>
              <a:t>20-30</a:t>
            </a:r>
            <a:r>
              <a:rPr kumimoji="1" lang="zh-CN" altLang="en-US" sz="2800" b="1" dirty="0">
                <a:solidFill>
                  <a:schemeClr val="tx1"/>
                </a:solidFill>
                <a:latin typeface="Times New Roman" pitchFamily="18" charset="0"/>
              </a:rPr>
              <a:t>岁死亡</a:t>
            </a:r>
            <a:r>
              <a:rPr kumimoji="1" lang="zh-CN" altLang="en-US" sz="2800" b="1" dirty="0" smtClean="0">
                <a:solidFill>
                  <a:schemeClr val="tx1"/>
                </a:solidFill>
                <a:latin typeface="Times New Roman" pitchFamily="18" charset="0"/>
              </a:rPr>
              <a:t>。</a:t>
            </a:r>
            <a:endParaRPr kumimoji="1" lang="zh-CN" altLang="en-US" sz="2800" b="1" dirty="0">
              <a:solidFill>
                <a:schemeClr val="tx1"/>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76200" y="609600"/>
            <a:ext cx="8839200" cy="1341906"/>
          </a:xfrm>
          <a:prstGeom prst="rect">
            <a:avLst/>
          </a:prstGeom>
          <a:noFill/>
          <a:ln w="9525">
            <a:noFill/>
            <a:miter lim="800000"/>
            <a:headEnd/>
            <a:tailEnd/>
          </a:ln>
        </p:spPr>
        <p:txBody>
          <a:bodyPr>
            <a:spAutoFit/>
          </a:bodyPr>
          <a:lstStyle/>
          <a:p>
            <a:pPr algn="just">
              <a:lnSpc>
                <a:spcPct val="140000"/>
              </a:lnSpc>
              <a:spcBef>
                <a:spcPct val="35000"/>
              </a:spcBef>
            </a:pPr>
            <a:r>
              <a:rPr kumimoji="1" lang="en-US" altLang="zh-CN" sz="2800" b="1" dirty="0">
                <a:solidFill>
                  <a:schemeClr val="tx1"/>
                </a:solidFill>
                <a:latin typeface="黑体" pitchFamily="49" charset="-122"/>
                <a:ea typeface="黑体" pitchFamily="49" charset="-122"/>
              </a:rPr>
              <a:t>2</a:t>
            </a:r>
            <a:r>
              <a:rPr kumimoji="1" lang="en-US" altLang="zh-CN" sz="2800" b="1" dirty="0">
                <a:latin typeface="黑体" pitchFamily="49" charset="-122"/>
                <a:ea typeface="黑体" pitchFamily="49" charset="-122"/>
              </a:rPr>
              <a:t>. </a:t>
            </a:r>
            <a:r>
              <a:rPr kumimoji="1" lang="zh-CN" altLang="en-US" sz="2800" b="1" dirty="0">
                <a:solidFill>
                  <a:schemeClr val="tx1"/>
                </a:solidFill>
                <a:latin typeface="黑体" pitchFamily="49" charset="-122"/>
                <a:ea typeface="黑体" pitchFamily="49" charset="-122"/>
              </a:rPr>
              <a:t>性别</a:t>
            </a:r>
          </a:p>
          <a:p>
            <a:pPr algn="just">
              <a:lnSpc>
                <a:spcPct val="140000"/>
              </a:lnSpc>
              <a:spcBef>
                <a:spcPct val="35000"/>
              </a:spcBef>
            </a:pPr>
            <a:r>
              <a:rPr kumimoji="1" lang="zh-CN" altLang="en-US" sz="2400" b="1" dirty="0">
                <a:solidFill>
                  <a:schemeClr val="tx1"/>
                </a:solidFill>
                <a:latin typeface="黑体" pitchFamily="49" charset="-122"/>
                <a:ea typeface="黑体" pitchFamily="49" charset="-122"/>
              </a:rPr>
              <a:t>    </a:t>
            </a:r>
            <a:r>
              <a:rPr kumimoji="1" lang="en-US" altLang="zh-CN" dirty="0" smtClean="0">
                <a:solidFill>
                  <a:schemeClr val="tx1"/>
                </a:solidFill>
                <a:latin typeface="Comic Sans MS" pitchFamily="66" charset="0"/>
                <a:ea typeface="黑体" pitchFamily="49" charset="-122"/>
              </a:rPr>
              <a:t>  </a:t>
            </a:r>
            <a:endParaRPr kumimoji="1" lang="zh-CN" altLang="en-US" dirty="0">
              <a:solidFill>
                <a:schemeClr val="tx1"/>
              </a:solidFill>
              <a:latin typeface="Comic Sans MS" pitchFamily="66" charset="0"/>
              <a:ea typeface="黑体" pitchFamily="49" charset="-122"/>
            </a:endParaRPr>
          </a:p>
        </p:txBody>
      </p:sp>
      <p:sp>
        <p:nvSpPr>
          <p:cNvPr id="3" name="Text Box 2"/>
          <p:cNvSpPr txBox="1">
            <a:spLocks noChangeArrowheads="1"/>
          </p:cNvSpPr>
          <p:nvPr/>
        </p:nvSpPr>
        <p:spPr bwMode="auto">
          <a:xfrm>
            <a:off x="304800" y="1295400"/>
            <a:ext cx="8458200" cy="5262979"/>
          </a:xfrm>
          <a:prstGeom prst="rect">
            <a:avLst/>
          </a:prstGeom>
          <a:noFill/>
          <a:ln w="9525">
            <a:noFill/>
            <a:miter lim="800000"/>
            <a:headEnd/>
            <a:tailEnd/>
          </a:ln>
        </p:spPr>
        <p:txBody>
          <a:bodyPr>
            <a:spAutoFit/>
          </a:bodyPr>
          <a:lstStyle/>
          <a:p>
            <a:pPr algn="just">
              <a:lnSpc>
                <a:spcPct val="150000"/>
              </a:lnSpc>
            </a:pPr>
            <a:r>
              <a:rPr kumimoji="1" lang="zh-CN" altLang="en-US" sz="2800" b="1" dirty="0">
                <a:solidFill>
                  <a:schemeClr val="tx1"/>
                </a:solidFill>
                <a:latin typeface="宋体" pitchFamily="2" charset="-122"/>
              </a:rPr>
              <a:t>例</a:t>
            </a:r>
            <a:r>
              <a:rPr kumimoji="1" lang="zh-CN" altLang="en-US" sz="2800" b="1" dirty="0" smtClean="0">
                <a:solidFill>
                  <a:schemeClr val="tx1"/>
                </a:solidFill>
                <a:latin typeface="宋体" pitchFamily="2" charset="-122"/>
              </a:rPr>
              <a:t>：</a:t>
            </a:r>
            <a:r>
              <a:rPr kumimoji="1" lang="en-US" altLang="zh-CN" sz="2800" dirty="0" smtClean="0">
                <a:solidFill>
                  <a:schemeClr val="tx1"/>
                </a:solidFill>
                <a:latin typeface="Comic Sans MS" pitchFamily="66" charset="0"/>
              </a:rPr>
              <a:t> </a:t>
            </a:r>
            <a:r>
              <a:rPr kumimoji="1" lang="zh-CN" altLang="en-US" sz="2800" b="1" dirty="0" smtClean="0">
                <a:solidFill>
                  <a:schemeClr val="tx1"/>
                </a:solidFill>
                <a:latin typeface="宋体" pitchFamily="2" charset="-122"/>
              </a:rPr>
              <a:t>秃顶</a:t>
            </a:r>
            <a:r>
              <a:rPr kumimoji="1" lang="zh-CN" altLang="en-US" sz="2800" b="1" dirty="0">
                <a:solidFill>
                  <a:schemeClr val="tx1"/>
                </a:solidFill>
                <a:latin typeface="宋体" pitchFamily="2" charset="-122"/>
              </a:rPr>
              <a:t>，由一对常染色体的等位基因</a:t>
            </a:r>
            <a:r>
              <a:rPr kumimoji="1" lang="en-US" altLang="zh-CN" sz="2800" b="1" dirty="0">
                <a:solidFill>
                  <a:schemeClr val="tx1"/>
                </a:solidFill>
                <a:latin typeface="宋体" pitchFamily="2" charset="-122"/>
              </a:rPr>
              <a:t>b</a:t>
            </a:r>
            <a:r>
              <a:rPr kumimoji="1" lang="en-US" altLang="zh-CN" sz="2800" b="1" baseline="30000" dirty="0">
                <a:solidFill>
                  <a:schemeClr val="tx1"/>
                </a:solidFill>
                <a:latin typeface="宋体" pitchFamily="2" charset="-122"/>
              </a:rPr>
              <a:t>+</a:t>
            </a:r>
            <a:r>
              <a:rPr kumimoji="1" lang="zh-CN" altLang="en-US" sz="2800" b="1" dirty="0">
                <a:solidFill>
                  <a:schemeClr val="tx1"/>
                </a:solidFill>
                <a:latin typeface="宋体" pitchFamily="2" charset="-122"/>
              </a:rPr>
              <a:t>和</a:t>
            </a:r>
            <a:r>
              <a:rPr kumimoji="1" lang="en-US" altLang="zh-CN" sz="2800" b="1" dirty="0">
                <a:solidFill>
                  <a:schemeClr val="tx1"/>
                </a:solidFill>
                <a:latin typeface="宋体" pitchFamily="2" charset="-122"/>
              </a:rPr>
              <a:t>b</a:t>
            </a:r>
            <a:r>
              <a:rPr kumimoji="1" lang="zh-CN" altLang="en-US" sz="2800" b="1" dirty="0">
                <a:solidFill>
                  <a:schemeClr val="tx1"/>
                </a:solidFill>
                <a:latin typeface="宋体" pitchFamily="2" charset="-122"/>
              </a:rPr>
              <a:t>控制。</a:t>
            </a:r>
          </a:p>
          <a:p>
            <a:pPr algn="just">
              <a:lnSpc>
                <a:spcPct val="150000"/>
              </a:lnSpc>
            </a:pPr>
            <a:r>
              <a:rPr kumimoji="1" lang="en-US" altLang="zh-CN" sz="2800" b="1" dirty="0" smtClean="0">
                <a:solidFill>
                  <a:schemeClr val="tx1"/>
                </a:solidFill>
                <a:latin typeface="宋体" pitchFamily="2" charset="-122"/>
              </a:rPr>
              <a:t>b/b</a:t>
            </a:r>
            <a:r>
              <a:rPr kumimoji="1" lang="zh-CN" altLang="en-US" sz="2800" b="1" dirty="0">
                <a:solidFill>
                  <a:schemeClr val="tx1"/>
                </a:solidFill>
                <a:latin typeface="宋体" pitchFamily="2" charset="-122"/>
              </a:rPr>
              <a:t>基因型：男、女性皆表现秃顶；  </a:t>
            </a:r>
            <a:r>
              <a:rPr kumimoji="1" lang="en-US" altLang="zh-CN" sz="2800" b="1" dirty="0">
                <a:solidFill>
                  <a:schemeClr val="tx1"/>
                </a:solidFill>
                <a:latin typeface="宋体" pitchFamily="2" charset="-122"/>
              </a:rPr>
              <a:t>b</a:t>
            </a:r>
            <a:r>
              <a:rPr kumimoji="1" lang="en-US" altLang="zh-CN" sz="2800" b="1" baseline="30000" dirty="0">
                <a:solidFill>
                  <a:schemeClr val="tx1"/>
                </a:solidFill>
                <a:latin typeface="宋体" pitchFamily="2" charset="-122"/>
              </a:rPr>
              <a:t>+</a:t>
            </a:r>
            <a:r>
              <a:rPr kumimoji="1" lang="en-US" altLang="zh-CN" sz="2800" b="1" dirty="0">
                <a:solidFill>
                  <a:schemeClr val="tx1"/>
                </a:solidFill>
                <a:latin typeface="宋体" pitchFamily="2" charset="-122"/>
              </a:rPr>
              <a:t>/b</a:t>
            </a:r>
            <a:r>
              <a:rPr kumimoji="1" lang="en-US" altLang="zh-CN" sz="2800" b="1" baseline="30000" dirty="0">
                <a:solidFill>
                  <a:schemeClr val="tx1"/>
                </a:solidFill>
                <a:latin typeface="宋体" pitchFamily="2" charset="-122"/>
              </a:rPr>
              <a:t>+</a:t>
            </a:r>
            <a:r>
              <a:rPr kumimoji="1" lang="zh-CN" altLang="en-US" sz="2800" b="1" dirty="0">
                <a:solidFill>
                  <a:schemeClr val="tx1"/>
                </a:solidFill>
              </a:rPr>
              <a:t>基因型：</a:t>
            </a:r>
            <a:r>
              <a:rPr kumimoji="1" lang="zh-CN" altLang="en-US" sz="2800" b="1" dirty="0">
                <a:solidFill>
                  <a:schemeClr val="tx1"/>
                </a:solidFill>
                <a:latin typeface="宋体" pitchFamily="2" charset="-122"/>
              </a:rPr>
              <a:t>皆非秃顶；</a:t>
            </a:r>
          </a:p>
          <a:p>
            <a:pPr algn="just">
              <a:lnSpc>
                <a:spcPct val="150000"/>
              </a:lnSpc>
            </a:pPr>
            <a:r>
              <a:rPr kumimoji="1" lang="en-US" altLang="zh-CN" sz="2800" b="1" dirty="0" smtClean="0">
                <a:solidFill>
                  <a:schemeClr val="tx1"/>
                </a:solidFill>
                <a:latin typeface="宋体" pitchFamily="2" charset="-122"/>
              </a:rPr>
              <a:t>b</a:t>
            </a:r>
            <a:r>
              <a:rPr kumimoji="1" lang="en-US" altLang="zh-CN" sz="2800" b="1" baseline="30000" dirty="0">
                <a:solidFill>
                  <a:schemeClr val="tx1"/>
                </a:solidFill>
                <a:latin typeface="宋体" pitchFamily="2" charset="-122"/>
              </a:rPr>
              <a:t>+</a:t>
            </a:r>
            <a:r>
              <a:rPr kumimoji="1" lang="en-US" altLang="zh-CN" sz="2800" b="1" dirty="0">
                <a:solidFill>
                  <a:schemeClr val="tx1"/>
                </a:solidFill>
                <a:latin typeface="宋体" pitchFamily="2" charset="-122"/>
              </a:rPr>
              <a:t>/b</a:t>
            </a:r>
            <a:r>
              <a:rPr kumimoji="1" lang="zh-CN" altLang="en-US" sz="2800" b="1" dirty="0">
                <a:solidFill>
                  <a:schemeClr val="tx1"/>
                </a:solidFill>
                <a:latin typeface="宋体" pitchFamily="2" charset="-122"/>
              </a:rPr>
              <a:t>杂合子：男</a:t>
            </a:r>
            <a:r>
              <a:rPr kumimoji="1" lang="zh-CN" altLang="en-US" sz="2800" b="1" dirty="0">
                <a:solidFill>
                  <a:schemeClr val="tx1"/>
                </a:solidFill>
                <a:latin typeface="宋体" pitchFamily="2" charset="-122"/>
                <a:sym typeface="Wingdings 3" pitchFamily="18" charset="2"/>
              </a:rPr>
              <a:t></a:t>
            </a:r>
            <a:r>
              <a:rPr kumimoji="1" lang="zh-CN" altLang="en-US" sz="2800" b="1" dirty="0">
                <a:solidFill>
                  <a:schemeClr val="tx1"/>
                </a:solidFill>
                <a:latin typeface="宋体" pitchFamily="2" charset="-122"/>
              </a:rPr>
              <a:t>秃顶（</a:t>
            </a:r>
            <a:r>
              <a:rPr kumimoji="1" lang="en-US" altLang="zh-CN" sz="2800" b="1" dirty="0">
                <a:solidFill>
                  <a:schemeClr val="tx1"/>
                </a:solidFill>
                <a:latin typeface="宋体" pitchFamily="2" charset="-122"/>
              </a:rPr>
              <a:t>b</a:t>
            </a:r>
            <a:r>
              <a:rPr kumimoji="1" lang="zh-CN" altLang="en-US" sz="2800" b="1" dirty="0">
                <a:solidFill>
                  <a:schemeClr val="tx1"/>
                </a:solidFill>
                <a:latin typeface="宋体" pitchFamily="2" charset="-122"/>
              </a:rPr>
              <a:t>表现为显性</a:t>
            </a:r>
            <a:r>
              <a:rPr kumimoji="1" lang="zh-CN" altLang="en-US" sz="2800" b="1" dirty="0" smtClean="0">
                <a:solidFill>
                  <a:schemeClr val="tx1"/>
                </a:solidFill>
                <a:latin typeface="宋体" pitchFamily="2" charset="-122"/>
              </a:rPr>
              <a:t>）；</a:t>
            </a:r>
            <a:endParaRPr kumimoji="1" lang="zh-CN" altLang="en-US" sz="2800" b="1" dirty="0">
              <a:solidFill>
                <a:schemeClr val="tx1"/>
              </a:solidFill>
              <a:latin typeface="宋体" pitchFamily="2" charset="-122"/>
            </a:endParaRPr>
          </a:p>
          <a:p>
            <a:pPr algn="just">
              <a:lnSpc>
                <a:spcPct val="150000"/>
              </a:lnSpc>
            </a:pPr>
            <a:r>
              <a:rPr kumimoji="1" lang="zh-CN" altLang="en-US" sz="2800" b="1" dirty="0">
                <a:solidFill>
                  <a:schemeClr val="tx1"/>
                </a:solidFill>
                <a:latin typeface="宋体" pitchFamily="2" charset="-122"/>
              </a:rPr>
              <a:t>            </a:t>
            </a:r>
            <a:r>
              <a:rPr kumimoji="1" lang="zh-CN" altLang="en-US" sz="2800" b="1" dirty="0" smtClean="0">
                <a:solidFill>
                  <a:schemeClr val="tx1"/>
                </a:solidFill>
                <a:latin typeface="宋体" pitchFamily="2" charset="-122"/>
              </a:rPr>
              <a:t>女</a:t>
            </a:r>
            <a:r>
              <a:rPr kumimoji="1" lang="zh-CN" altLang="en-US" sz="2800" b="1" dirty="0">
                <a:solidFill>
                  <a:schemeClr val="tx1"/>
                </a:solidFill>
                <a:sym typeface="Wingdings 3" pitchFamily="18" charset="2"/>
              </a:rPr>
              <a:t></a:t>
            </a:r>
            <a:r>
              <a:rPr kumimoji="1" lang="zh-CN" altLang="en-US" sz="2800" b="1" dirty="0">
                <a:solidFill>
                  <a:schemeClr val="tx1"/>
                </a:solidFill>
                <a:latin typeface="宋体" pitchFamily="2" charset="-122"/>
              </a:rPr>
              <a:t>非秃顶（</a:t>
            </a:r>
            <a:r>
              <a:rPr kumimoji="1" lang="en-US" altLang="zh-CN" sz="2800" b="1" dirty="0">
                <a:solidFill>
                  <a:schemeClr val="tx1"/>
                </a:solidFill>
                <a:latin typeface="宋体" pitchFamily="2" charset="-122"/>
              </a:rPr>
              <a:t>b</a:t>
            </a:r>
            <a:r>
              <a:rPr kumimoji="1" lang="zh-CN" altLang="en-US" sz="2800" b="1" dirty="0">
                <a:solidFill>
                  <a:schemeClr val="tx1"/>
                </a:solidFill>
                <a:latin typeface="宋体" pitchFamily="2" charset="-122"/>
              </a:rPr>
              <a:t>表现为隐性</a:t>
            </a:r>
            <a:r>
              <a:rPr kumimoji="1" lang="en-US" altLang="zh-CN" sz="2800" b="1" dirty="0">
                <a:solidFill>
                  <a:schemeClr val="tx1"/>
                </a:solidFill>
                <a:latin typeface="宋体" pitchFamily="2" charset="-122"/>
              </a:rPr>
              <a:t>)</a:t>
            </a:r>
          </a:p>
          <a:p>
            <a:pPr algn="just">
              <a:lnSpc>
                <a:spcPct val="150000"/>
              </a:lnSpc>
            </a:pPr>
            <a:r>
              <a:rPr kumimoji="1" lang="en-US" altLang="zh-CN" sz="2800" b="1" dirty="0" smtClean="0">
                <a:solidFill>
                  <a:schemeClr val="tx1"/>
                </a:solidFill>
                <a:latin typeface="宋体" pitchFamily="2" charset="-122"/>
              </a:rPr>
              <a:t>b</a:t>
            </a:r>
            <a:r>
              <a:rPr kumimoji="1" lang="zh-CN" altLang="en-US" sz="2800" b="1" dirty="0" smtClean="0">
                <a:solidFill>
                  <a:schemeClr val="tx1"/>
                </a:solidFill>
                <a:latin typeface="宋体" pitchFamily="2" charset="-122"/>
              </a:rPr>
              <a:t>基因</a:t>
            </a:r>
            <a:r>
              <a:rPr kumimoji="1" lang="zh-CN" altLang="en-US" sz="2800" b="1" dirty="0">
                <a:solidFill>
                  <a:schemeClr val="tx1"/>
                </a:solidFill>
                <a:latin typeface="宋体" pitchFamily="2" charset="-122"/>
              </a:rPr>
              <a:t>的</a:t>
            </a:r>
            <a:r>
              <a:rPr kumimoji="1" lang="zh-CN" altLang="en-US" sz="2800" b="1" dirty="0" smtClean="0">
                <a:solidFill>
                  <a:schemeClr val="tx1"/>
                </a:solidFill>
                <a:latin typeface="宋体" pitchFamily="2" charset="-122"/>
              </a:rPr>
              <a:t>表达水平决定秃顶，其表达受</a:t>
            </a:r>
            <a:r>
              <a:rPr kumimoji="1" lang="zh-CN" altLang="en-US" sz="2800" b="1" dirty="0">
                <a:solidFill>
                  <a:schemeClr val="tx1"/>
                </a:solidFill>
                <a:latin typeface="宋体" pitchFamily="2" charset="-122"/>
              </a:rPr>
              <a:t>个体</a:t>
            </a:r>
            <a:r>
              <a:rPr kumimoji="1" lang="zh-CN" altLang="en-US" sz="2800" b="1" dirty="0" smtClean="0">
                <a:solidFill>
                  <a:schemeClr val="tx1"/>
                </a:solidFill>
                <a:latin typeface="宋体" pitchFamily="2" charset="-122"/>
              </a:rPr>
              <a:t>的雄性激素睾丸素影响的。</a:t>
            </a:r>
            <a:r>
              <a:rPr kumimoji="1" lang="en-US" altLang="zh-CN" sz="2800" b="1" dirty="0" smtClean="0">
                <a:solidFill>
                  <a:schemeClr val="tx1"/>
                </a:solidFill>
                <a:latin typeface="宋体" pitchFamily="2" charset="-122"/>
              </a:rPr>
              <a:t> </a:t>
            </a:r>
            <a:r>
              <a:rPr kumimoji="1" lang="zh-CN" altLang="en-US" sz="2800" b="1" dirty="0" smtClean="0">
                <a:solidFill>
                  <a:schemeClr val="tx1"/>
                </a:solidFill>
                <a:latin typeface="宋体" pitchFamily="2" charset="-122"/>
              </a:rPr>
              <a:t>女性中雄性激素低，影响</a:t>
            </a:r>
            <a:r>
              <a:rPr kumimoji="1" lang="en-US" altLang="zh-CN" sz="2800" b="1" dirty="0" smtClean="0">
                <a:solidFill>
                  <a:schemeClr val="tx1"/>
                </a:solidFill>
                <a:latin typeface="宋体" pitchFamily="2" charset="-122"/>
              </a:rPr>
              <a:t>b</a:t>
            </a:r>
            <a:r>
              <a:rPr kumimoji="1" lang="zh-CN" altLang="en-US" sz="2800" b="1" dirty="0" smtClean="0">
                <a:solidFill>
                  <a:schemeClr val="tx1"/>
                </a:solidFill>
                <a:latin typeface="宋体" pitchFamily="2" charset="-122"/>
              </a:rPr>
              <a:t>基因的表达。因此女性杂合子不秃顶。</a:t>
            </a:r>
            <a:endParaRPr kumimoji="1" lang="zh-CN" altLang="en-US" sz="2800" b="1" dirty="0">
              <a:solidFill>
                <a:schemeClr val="tx1"/>
              </a:solidFill>
              <a:latin typeface="宋体" pitchFamily="2"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609600" y="533400"/>
            <a:ext cx="8229600" cy="2062103"/>
          </a:xfrm>
          <a:prstGeom prst="rect">
            <a:avLst/>
          </a:prstGeom>
          <a:noFill/>
          <a:ln w="9525">
            <a:noFill/>
            <a:miter lim="800000"/>
            <a:headEnd/>
            <a:tailEnd/>
          </a:ln>
        </p:spPr>
        <p:txBody>
          <a:bodyPr>
            <a:spAutoFit/>
          </a:bodyPr>
          <a:lstStyle/>
          <a:p>
            <a:pPr algn="just">
              <a:spcBef>
                <a:spcPct val="50000"/>
              </a:spcBef>
            </a:pPr>
            <a:r>
              <a:rPr kumimoji="1" lang="en-US" altLang="zh-CN" sz="3200" dirty="0">
                <a:latin typeface="Times New Roman" pitchFamily="18" charset="0"/>
                <a:ea typeface="华文新魏" pitchFamily="2" charset="-122"/>
              </a:rPr>
              <a:t>           </a:t>
            </a:r>
            <a:r>
              <a:rPr kumimoji="1" lang="en-US" altLang="zh-CN" sz="3200" dirty="0" smtClean="0">
                <a:latin typeface="Times New Roman" pitchFamily="18" charset="0"/>
                <a:ea typeface="华文新魏" pitchFamily="2" charset="-122"/>
              </a:rPr>
              <a:t>     </a:t>
            </a:r>
            <a:r>
              <a:rPr kumimoji="1" lang="zh-CN" altLang="en-US" sz="3200" dirty="0" smtClean="0">
                <a:latin typeface="黑体" pitchFamily="49" charset="-122"/>
                <a:ea typeface="黑体" pitchFamily="49" charset="-122"/>
              </a:rPr>
              <a:t>（</a:t>
            </a:r>
            <a:r>
              <a:rPr kumimoji="1" lang="en-US" altLang="zh-CN" sz="3200" dirty="0" smtClean="0">
                <a:latin typeface="黑体" pitchFamily="49" charset="-122"/>
                <a:ea typeface="黑体" pitchFamily="49" charset="-122"/>
              </a:rPr>
              <a:t>2</a:t>
            </a:r>
            <a:r>
              <a:rPr kumimoji="1" lang="zh-CN" altLang="en-US" sz="3200" dirty="0" smtClean="0">
                <a:latin typeface="黑体" pitchFamily="49" charset="-122"/>
                <a:ea typeface="黑体" pitchFamily="49" charset="-122"/>
              </a:rPr>
              <a:t>）</a:t>
            </a:r>
            <a:r>
              <a:rPr kumimoji="1" lang="zh-CN" altLang="en-US" sz="3200" dirty="0">
                <a:latin typeface="黑体" pitchFamily="49" charset="-122"/>
                <a:ea typeface="黑体" pitchFamily="49" charset="-122"/>
              </a:rPr>
              <a:t>外部环境效应</a:t>
            </a:r>
            <a:endParaRPr kumimoji="1" lang="en-US" altLang="zh-CN" sz="3200" dirty="0">
              <a:latin typeface="黑体" pitchFamily="49" charset="-122"/>
              <a:ea typeface="黑体" pitchFamily="49" charset="-122"/>
            </a:endParaRPr>
          </a:p>
          <a:p>
            <a:pPr algn="just">
              <a:spcBef>
                <a:spcPct val="50000"/>
              </a:spcBef>
            </a:pPr>
            <a:r>
              <a:rPr kumimoji="1" lang="zh-CN" altLang="en-US" sz="2400" b="1" dirty="0" smtClean="0">
                <a:solidFill>
                  <a:schemeClr val="tx1"/>
                </a:solidFill>
                <a:latin typeface="Times New Roman" pitchFamily="18" charset="0"/>
              </a:rPr>
              <a:t>两</a:t>
            </a:r>
            <a:r>
              <a:rPr kumimoji="1" lang="zh-CN" altLang="en-US" sz="2400" b="1" dirty="0">
                <a:solidFill>
                  <a:schemeClr val="tx1"/>
                </a:solidFill>
                <a:latin typeface="Times New Roman" pitchFamily="18" charset="0"/>
              </a:rPr>
              <a:t>个最重的因子：温度和化学药品</a:t>
            </a:r>
            <a:endParaRPr kumimoji="1" lang="zh-CN" altLang="en-US" sz="2400" b="1" dirty="0">
              <a:solidFill>
                <a:schemeClr val="tx1"/>
              </a:solidFill>
              <a:latin typeface="Tahoma" pitchFamily="34" charset="0"/>
            </a:endParaRPr>
          </a:p>
          <a:p>
            <a:pPr algn="just">
              <a:spcBef>
                <a:spcPct val="50000"/>
              </a:spcBef>
            </a:pPr>
            <a:r>
              <a:rPr kumimoji="1" lang="zh-CN" altLang="en-US" sz="2400" b="1" dirty="0" smtClean="0">
                <a:latin typeface="黑体" panose="02010609060101010101" pitchFamily="49" charset="-122"/>
                <a:ea typeface="黑体" panose="02010609060101010101" pitchFamily="49" charset="-122"/>
              </a:rPr>
              <a:t>温度</a:t>
            </a:r>
            <a:r>
              <a:rPr kumimoji="1" lang="zh-CN" altLang="en-US" sz="2400" b="1" dirty="0">
                <a:solidFill>
                  <a:schemeClr val="tx1"/>
                </a:solidFill>
                <a:latin typeface="宋体" pitchFamily="2" charset="-122"/>
              </a:rPr>
              <a:t>：细胞内生化反应由酶催化进行，合理范围内温度的改变，并不影响酶的活性。超过合理范围，温度</a:t>
            </a:r>
            <a:r>
              <a:rPr kumimoji="1" lang="zh-CN" altLang="en-US" sz="2400" b="1" dirty="0" smtClean="0">
                <a:solidFill>
                  <a:schemeClr val="tx1"/>
                </a:solidFill>
                <a:latin typeface="宋体" pitchFamily="2" charset="-122"/>
              </a:rPr>
              <a:t>敏感。</a:t>
            </a:r>
          </a:p>
        </p:txBody>
      </p:sp>
      <p:pic>
        <p:nvPicPr>
          <p:cNvPr id="2" name="图片 1"/>
          <p:cNvPicPr>
            <a:picLocks noChangeAspect="1"/>
          </p:cNvPicPr>
          <p:nvPr/>
        </p:nvPicPr>
        <p:blipFill>
          <a:blip r:embed="rId2" cstate="print"/>
          <a:stretch>
            <a:fillRect/>
          </a:stretch>
        </p:blipFill>
        <p:spPr>
          <a:xfrm>
            <a:off x="76200" y="2819400"/>
            <a:ext cx="9199596" cy="3200400"/>
          </a:xfrm>
          <a:prstGeom prst="rect">
            <a:avLst/>
          </a:prstGeom>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81000" y="762000"/>
            <a:ext cx="8077200" cy="5096780"/>
          </a:xfrm>
          <a:prstGeom prst="rect">
            <a:avLst/>
          </a:prstGeom>
          <a:noFill/>
          <a:ln w="9525">
            <a:noFill/>
            <a:miter lim="800000"/>
            <a:headEnd/>
            <a:tailEnd/>
          </a:ln>
        </p:spPr>
        <p:txBody>
          <a:bodyPr>
            <a:spAutoFit/>
          </a:bodyPr>
          <a:lstStyle/>
          <a:p>
            <a:pPr algn="just" eaLnBrk="1" hangingPunct="1">
              <a:lnSpc>
                <a:spcPct val="90000"/>
              </a:lnSpc>
              <a:spcBef>
                <a:spcPct val="50000"/>
              </a:spcBef>
            </a:pPr>
            <a:r>
              <a:rPr kumimoji="1" lang="zh-CN" altLang="en-US" sz="2800" b="1" dirty="0" smtClean="0">
                <a:latin typeface="Comic Sans MS" pitchFamily="66" charset="0"/>
                <a:ea typeface="黑体" pitchFamily="49" charset="-122"/>
              </a:rPr>
              <a:t>化学</a:t>
            </a:r>
            <a:r>
              <a:rPr kumimoji="1" lang="zh-CN" altLang="en-US" sz="2800" b="1" dirty="0">
                <a:latin typeface="Comic Sans MS" pitchFamily="66" charset="0"/>
                <a:ea typeface="黑体" pitchFamily="49" charset="-122"/>
              </a:rPr>
              <a:t>物质</a:t>
            </a:r>
          </a:p>
          <a:p>
            <a:pPr algn="just" eaLnBrk="1" hangingPunct="1">
              <a:spcBef>
                <a:spcPct val="50000"/>
              </a:spcBef>
            </a:pPr>
            <a:r>
              <a:rPr kumimoji="1" lang="zh-CN" altLang="en-US" sz="2400" dirty="0" smtClean="0">
                <a:solidFill>
                  <a:schemeClr val="tx1"/>
                </a:solidFill>
                <a:latin typeface="Comic Sans MS" pitchFamily="66" charset="0"/>
                <a:ea typeface="黑体" pitchFamily="49" charset="-122"/>
              </a:rPr>
              <a:t>人类</a:t>
            </a:r>
            <a:r>
              <a:rPr kumimoji="1" lang="zh-CN" altLang="en-US" sz="2400" dirty="0">
                <a:solidFill>
                  <a:schemeClr val="tx1"/>
                </a:solidFill>
                <a:latin typeface="Comic Sans MS" pitchFamily="66" charset="0"/>
                <a:ea typeface="黑体" pitchFamily="49" charset="-122"/>
              </a:rPr>
              <a:t>中有一种隐性</a:t>
            </a:r>
            <a:r>
              <a:rPr kumimoji="1" lang="zh-CN" altLang="en-US" sz="2400" dirty="0" smtClean="0">
                <a:solidFill>
                  <a:schemeClr val="tx1"/>
                </a:solidFill>
                <a:latin typeface="Comic Sans MS" pitchFamily="66" charset="0"/>
                <a:ea typeface="黑体" pitchFamily="49" charset="-122"/>
              </a:rPr>
              <a:t>遗传病叫做</a:t>
            </a:r>
            <a:r>
              <a:rPr kumimoji="1" lang="zh-CN" altLang="en-US" sz="2400" dirty="0">
                <a:solidFill>
                  <a:schemeClr val="tx1"/>
                </a:solidFill>
                <a:latin typeface="Comic Sans MS" pitchFamily="66" charset="0"/>
                <a:ea typeface="黑体" pitchFamily="49" charset="-122"/>
              </a:rPr>
              <a:t>短肢</a:t>
            </a:r>
            <a:r>
              <a:rPr kumimoji="1" lang="zh-CN" altLang="en-US" sz="2400" dirty="0" smtClean="0">
                <a:solidFill>
                  <a:schemeClr val="tx1"/>
                </a:solidFill>
                <a:latin typeface="Comic Sans MS" pitchFamily="66" charset="0"/>
                <a:ea typeface="黑体" pitchFamily="49" charset="-122"/>
              </a:rPr>
              <a:t>畸形。患者</a:t>
            </a:r>
            <a:r>
              <a:rPr kumimoji="1" lang="zh-CN" altLang="en-US" sz="2400" dirty="0">
                <a:solidFill>
                  <a:schemeClr val="tx1"/>
                </a:solidFill>
                <a:latin typeface="Comic Sans MS" pitchFamily="66" charset="0"/>
                <a:ea typeface="黑体" pitchFamily="49" charset="-122"/>
              </a:rPr>
              <a:t>的臂和腿部分缺失或肢体缩小成鳍状附肢。隐性基因纯合，断断续续有所</a:t>
            </a:r>
            <a:r>
              <a:rPr kumimoji="1" lang="zh-CN" altLang="en-US" sz="2400" dirty="0" smtClean="0">
                <a:solidFill>
                  <a:schemeClr val="tx1"/>
                </a:solidFill>
                <a:latin typeface="Comic Sans MS" pitchFamily="66" charset="0"/>
                <a:ea typeface="黑体" pitchFamily="49" charset="-122"/>
              </a:rPr>
              <a:t>发生。</a:t>
            </a:r>
            <a:endParaRPr kumimoji="1" lang="zh-CN" altLang="en-US" sz="2400" dirty="0">
              <a:solidFill>
                <a:schemeClr val="tx1"/>
              </a:solidFill>
              <a:latin typeface="Comic Sans MS" pitchFamily="66" charset="0"/>
              <a:ea typeface="黑体" pitchFamily="49" charset="-122"/>
            </a:endParaRPr>
          </a:p>
          <a:p>
            <a:pPr algn="just">
              <a:spcBef>
                <a:spcPct val="50000"/>
              </a:spcBef>
            </a:pPr>
            <a:r>
              <a:rPr kumimoji="1" lang="en-US" altLang="zh-CN" sz="2400" dirty="0">
                <a:solidFill>
                  <a:schemeClr val="tx1"/>
                </a:solidFill>
                <a:latin typeface="Comic Sans MS" pitchFamily="66" charset="0"/>
                <a:ea typeface="黑体" pitchFamily="49" charset="-122"/>
              </a:rPr>
              <a:t>1950</a:t>
            </a:r>
            <a:r>
              <a:rPr kumimoji="1" lang="zh-CN" altLang="en-US" sz="2400" dirty="0">
                <a:solidFill>
                  <a:schemeClr val="tx1"/>
                </a:solidFill>
                <a:latin typeface="Comic Sans MS" pitchFamily="66" charset="0"/>
                <a:ea typeface="黑体" pitchFamily="49" charset="-122"/>
              </a:rPr>
              <a:t>－</a:t>
            </a:r>
            <a:r>
              <a:rPr kumimoji="1" lang="en-US" altLang="zh-CN" sz="2400" dirty="0">
                <a:solidFill>
                  <a:schemeClr val="tx1"/>
                </a:solidFill>
                <a:latin typeface="Comic Sans MS" pitchFamily="66" charset="0"/>
                <a:ea typeface="黑体" pitchFamily="49" charset="-122"/>
              </a:rPr>
              <a:t>1960</a:t>
            </a:r>
            <a:r>
              <a:rPr kumimoji="1" lang="zh-CN" altLang="en-US" sz="2400" dirty="0">
                <a:solidFill>
                  <a:schemeClr val="tx1"/>
                </a:solidFill>
                <a:latin typeface="Comic Sans MS" pitchFamily="66" charset="0"/>
                <a:ea typeface="黑体" pitchFamily="49" charset="-122"/>
              </a:rPr>
              <a:t>年间，患者例数突然增多，当时联邦德国和英国</a:t>
            </a:r>
            <a:r>
              <a:rPr kumimoji="1" lang="en-US" altLang="zh-CN" sz="2400" dirty="0">
                <a:solidFill>
                  <a:schemeClr val="tx1"/>
                </a:solidFill>
                <a:latin typeface="Comic Sans MS" pitchFamily="66" charset="0"/>
                <a:ea typeface="黑体" pitchFamily="49" charset="-122"/>
              </a:rPr>
              <a:t>6000</a:t>
            </a:r>
            <a:r>
              <a:rPr kumimoji="1" lang="zh-CN" altLang="en-US" sz="2400" dirty="0">
                <a:solidFill>
                  <a:schemeClr val="tx1"/>
                </a:solidFill>
                <a:latin typeface="Comic Sans MS" pitchFamily="66" charset="0"/>
                <a:ea typeface="黑体" pitchFamily="49" charset="-122"/>
              </a:rPr>
              <a:t>个初生畸形婴儿，多数表现为短肢畸形</a:t>
            </a:r>
            <a:r>
              <a:rPr kumimoji="1" lang="zh-CN" altLang="en-US" sz="2400" dirty="0" smtClean="0">
                <a:solidFill>
                  <a:schemeClr val="tx1"/>
                </a:solidFill>
                <a:latin typeface="Comic Sans MS" pitchFamily="66" charset="0"/>
                <a:ea typeface="黑体" pitchFamily="49" charset="-122"/>
              </a:rPr>
              <a:t>。</a:t>
            </a:r>
            <a:r>
              <a:rPr kumimoji="1" lang="zh-CN" altLang="en-US" sz="2400" b="1" dirty="0">
                <a:solidFill>
                  <a:schemeClr val="tx1"/>
                </a:solidFill>
                <a:latin typeface="宋体" pitchFamily="2" charset="-122"/>
              </a:rPr>
              <a:t>经查：增多原因是孕妇服用了一种称为反应停的安眠药，这种</a:t>
            </a:r>
            <a:r>
              <a:rPr kumimoji="1" lang="zh-CN" altLang="en-US" sz="2400" b="1" dirty="0">
                <a:solidFill>
                  <a:schemeClr val="tx1"/>
                </a:solidFill>
                <a:latin typeface="Times New Roman" pitchFamily="18" charset="0"/>
              </a:rPr>
              <a:t>药在这个关键时刻延缓了胎儿四肢的发育，导致了短肢畸形。在该例中，药物引起的表型变化，使正常个体模拟了突变型的表型</a:t>
            </a:r>
            <a:r>
              <a:rPr kumimoji="1" lang="zh-CN" altLang="en-US" sz="2400" b="1" dirty="0" smtClean="0">
                <a:solidFill>
                  <a:schemeClr val="tx1"/>
                </a:solidFill>
                <a:latin typeface="Times New Roman" pitchFamily="18" charset="0"/>
              </a:rPr>
              <a:t>。</a:t>
            </a:r>
            <a:endParaRPr kumimoji="1" lang="en-US" altLang="zh-CN" sz="2400" b="1" dirty="0" smtClean="0">
              <a:solidFill>
                <a:schemeClr val="tx1"/>
              </a:solidFill>
              <a:latin typeface="Times New Roman" pitchFamily="18" charset="0"/>
            </a:endParaRPr>
          </a:p>
          <a:p>
            <a:pPr algn="just">
              <a:spcBef>
                <a:spcPct val="50000"/>
              </a:spcBef>
            </a:pPr>
            <a:r>
              <a:rPr kumimoji="1" lang="zh-CN" altLang="en-US" sz="2400" b="1" dirty="0">
                <a:solidFill>
                  <a:schemeClr val="tx1"/>
                </a:solidFill>
                <a:latin typeface="宋体" pitchFamily="2" charset="-122"/>
              </a:rPr>
              <a:t>有时环境因子引起的表型改变和某基因突变引起的表现型改变很相似，这叫表型模拟或</a:t>
            </a:r>
            <a:r>
              <a:rPr kumimoji="1" lang="zh-CN" altLang="en-US" sz="2400" b="1" dirty="0" smtClean="0">
                <a:solidFill>
                  <a:schemeClr val="tx1"/>
                </a:solidFill>
                <a:latin typeface="宋体" pitchFamily="2" charset="-122"/>
              </a:rPr>
              <a:t>拟表型</a:t>
            </a:r>
            <a:r>
              <a:rPr kumimoji="1" lang="en-US" altLang="zh-CN" sz="2400" b="1" dirty="0" smtClean="0">
                <a:solidFill>
                  <a:schemeClr val="tx1"/>
                </a:solidFill>
                <a:latin typeface="Times New Roman" pitchFamily="18" charset="0"/>
              </a:rPr>
              <a:t> (</a:t>
            </a:r>
            <a:r>
              <a:rPr kumimoji="1" lang="en-US" altLang="zh-CN" sz="2400" b="1" dirty="0" err="1" smtClean="0">
                <a:latin typeface="Times New Roman" pitchFamily="18" charset="0"/>
              </a:rPr>
              <a:t>phenocopy</a:t>
            </a:r>
            <a:r>
              <a:rPr kumimoji="1" lang="en-US" altLang="zh-CN" sz="2400" b="1" dirty="0">
                <a:solidFill>
                  <a:schemeClr val="tx1"/>
                </a:solidFill>
                <a:latin typeface="Times New Roman" pitchFamily="18" charset="0"/>
              </a:rPr>
              <a:t>)</a:t>
            </a:r>
            <a:endParaRPr kumimoji="1" lang="zh-CN" altLang="en-US" sz="2400" b="1" dirty="0">
              <a:solidFill>
                <a:schemeClr val="tx1"/>
              </a:solidFill>
              <a:latin typeface="Tahoma" pitchFamily="34"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95470" y="914192"/>
            <a:ext cx="8382000" cy="1711238"/>
          </a:xfrm>
          <a:prstGeom prst="rect">
            <a:avLst/>
          </a:prstGeom>
          <a:noFill/>
          <a:ln w="9525">
            <a:noFill/>
            <a:miter lim="800000"/>
            <a:headEnd/>
            <a:tailEnd/>
          </a:ln>
        </p:spPr>
        <p:txBody>
          <a:bodyPr>
            <a:spAutoFit/>
          </a:bodyPr>
          <a:lstStyle/>
          <a:p>
            <a:pPr algn="just">
              <a:lnSpc>
                <a:spcPct val="140000"/>
              </a:lnSpc>
              <a:spcBef>
                <a:spcPct val="50000"/>
              </a:spcBef>
            </a:pPr>
            <a:r>
              <a:rPr kumimoji="1" lang="en-US" altLang="zh-CN" sz="2400" b="1" dirty="0">
                <a:solidFill>
                  <a:schemeClr val="tx1"/>
                </a:solidFill>
                <a:latin typeface="Times New Roman" pitchFamily="18" charset="0"/>
              </a:rPr>
              <a:t> </a:t>
            </a:r>
            <a:r>
              <a:rPr kumimoji="1" lang="zh-CN" altLang="en-US" sz="2400" b="1" dirty="0" smtClean="0">
                <a:latin typeface="黑体" panose="02010609060101010101" pitchFamily="49" charset="-122"/>
                <a:ea typeface="黑体" panose="02010609060101010101" pitchFamily="49" charset="-122"/>
              </a:rPr>
              <a:t>外显率：</a:t>
            </a:r>
            <a:r>
              <a:rPr kumimoji="1" lang="zh-CN" altLang="en-US" sz="2400" dirty="0" smtClean="0">
                <a:solidFill>
                  <a:schemeClr val="tx1"/>
                </a:solidFill>
                <a:latin typeface="黑体" panose="02010609060101010101" pitchFamily="49" charset="-122"/>
                <a:ea typeface="黑体" panose="02010609060101010101" pitchFamily="49" charset="-122"/>
              </a:rPr>
              <a:t>在</a:t>
            </a:r>
            <a:r>
              <a:rPr kumimoji="1" lang="zh-CN" altLang="en-US" sz="2400" dirty="0">
                <a:solidFill>
                  <a:schemeClr val="tx1"/>
                </a:solidFill>
                <a:latin typeface="黑体" panose="02010609060101010101" pitchFamily="49" charset="-122"/>
                <a:ea typeface="黑体" panose="02010609060101010101" pitchFamily="49" charset="-122"/>
              </a:rPr>
              <a:t>带某一基因型的群体中个体显示出预期表型占该群体的</a:t>
            </a:r>
            <a:r>
              <a:rPr kumimoji="1" lang="zh-CN" altLang="en-US" sz="2400" dirty="0" smtClean="0">
                <a:solidFill>
                  <a:schemeClr val="tx1"/>
                </a:solidFill>
                <a:latin typeface="黑体" panose="02010609060101010101" pitchFamily="49" charset="-122"/>
                <a:ea typeface="黑体" panose="02010609060101010101" pitchFamily="49" charset="-122"/>
              </a:rPr>
              <a:t>百分数。</a:t>
            </a:r>
            <a:endParaRPr kumimoji="1" lang="zh-CN" altLang="en-US" sz="2400" dirty="0">
              <a:solidFill>
                <a:schemeClr val="tx1"/>
              </a:solidFill>
              <a:latin typeface="黑体" panose="02010609060101010101" pitchFamily="49" charset="-122"/>
              <a:ea typeface="黑体" panose="02010609060101010101" pitchFamily="49" charset="-122"/>
            </a:endParaRPr>
          </a:p>
          <a:p>
            <a:pPr algn="just">
              <a:lnSpc>
                <a:spcPct val="140000"/>
              </a:lnSpc>
              <a:spcBef>
                <a:spcPct val="50000"/>
              </a:spcBef>
            </a:pPr>
            <a:endParaRPr kumimoji="1" lang="zh-CN" altLang="en-US" dirty="0">
              <a:solidFill>
                <a:schemeClr val="tx1"/>
              </a:solidFill>
              <a:latin typeface="Tahoma" pitchFamily="34" charset="0"/>
              <a:ea typeface="黑体" pitchFamily="49" charset="-122"/>
            </a:endParaRPr>
          </a:p>
        </p:txBody>
      </p:sp>
      <p:sp>
        <p:nvSpPr>
          <p:cNvPr id="41987" name="Text Box 3"/>
          <p:cNvSpPr txBox="1">
            <a:spLocks noChangeArrowheads="1"/>
          </p:cNvSpPr>
          <p:nvPr/>
        </p:nvSpPr>
        <p:spPr bwMode="auto">
          <a:xfrm>
            <a:off x="195470" y="1981200"/>
            <a:ext cx="8763000" cy="535531"/>
          </a:xfrm>
          <a:prstGeom prst="rect">
            <a:avLst/>
          </a:prstGeom>
          <a:noFill/>
          <a:ln w="9525">
            <a:noFill/>
            <a:miter lim="800000"/>
            <a:headEnd/>
            <a:tailEnd/>
          </a:ln>
        </p:spPr>
        <p:txBody>
          <a:bodyPr>
            <a:spAutoFit/>
          </a:bodyPr>
          <a:lstStyle/>
          <a:p>
            <a:pPr algn="just">
              <a:lnSpc>
                <a:spcPct val="120000"/>
              </a:lnSpc>
              <a:spcBef>
                <a:spcPct val="30000"/>
              </a:spcBef>
            </a:pPr>
            <a:r>
              <a:rPr kumimoji="1" lang="zh-CN" altLang="en-US" sz="2400" dirty="0" smtClean="0">
                <a:latin typeface="Times New Roman" pitchFamily="18" charset="0"/>
                <a:ea typeface="黑体" pitchFamily="49" charset="-122"/>
              </a:rPr>
              <a:t>表现度</a:t>
            </a:r>
            <a:r>
              <a:rPr kumimoji="1" lang="zh-CN" altLang="en-US" sz="2400" dirty="0">
                <a:latin typeface="Times New Roman" pitchFamily="18" charset="0"/>
                <a:ea typeface="黑体" pitchFamily="49" charset="-122"/>
              </a:rPr>
              <a:t>：</a:t>
            </a:r>
            <a:r>
              <a:rPr kumimoji="1" lang="zh-CN" altLang="en-US" sz="2400" dirty="0">
                <a:solidFill>
                  <a:schemeClr val="tx1"/>
                </a:solidFill>
                <a:latin typeface="Times New Roman" pitchFamily="18" charset="0"/>
                <a:ea typeface="黑体" pitchFamily="49" charset="-122"/>
              </a:rPr>
              <a:t>具有相同基因型的个体之间基因表达的变化</a:t>
            </a:r>
            <a:r>
              <a:rPr kumimoji="1" lang="zh-CN" altLang="en-US" sz="2400" dirty="0" smtClean="0">
                <a:solidFill>
                  <a:schemeClr val="tx1"/>
                </a:solidFill>
                <a:latin typeface="Times New Roman" pitchFamily="18" charset="0"/>
                <a:ea typeface="黑体" pitchFamily="49" charset="-122"/>
              </a:rPr>
              <a:t>程度。</a:t>
            </a:r>
            <a:endParaRPr kumimoji="1" lang="zh-CN" altLang="en-US" dirty="0">
              <a:solidFill>
                <a:schemeClr val="tx1"/>
              </a:solidFill>
              <a:latin typeface="Times New Roman" pitchFamily="18" charset="0"/>
              <a:ea typeface="黑体" pitchFamily="49" charset="-122"/>
            </a:endParaRPr>
          </a:p>
        </p:txBody>
      </p:sp>
      <p:sp>
        <p:nvSpPr>
          <p:cNvPr id="43012" name="Text Box 4"/>
          <p:cNvSpPr txBox="1">
            <a:spLocks noChangeArrowheads="1"/>
          </p:cNvSpPr>
          <p:nvPr/>
        </p:nvSpPr>
        <p:spPr bwMode="auto">
          <a:xfrm>
            <a:off x="662609" y="373752"/>
            <a:ext cx="8305800" cy="523875"/>
          </a:xfrm>
          <a:prstGeom prst="rect">
            <a:avLst/>
          </a:prstGeom>
          <a:noFill/>
          <a:ln w="9525">
            <a:noFill/>
            <a:miter lim="800000"/>
            <a:headEnd/>
            <a:tailEnd/>
          </a:ln>
        </p:spPr>
        <p:txBody>
          <a:bodyPr>
            <a:spAutoFit/>
          </a:bodyPr>
          <a:lstStyle/>
          <a:p>
            <a:pPr algn="ctr">
              <a:spcBef>
                <a:spcPct val="50000"/>
              </a:spcBef>
            </a:pPr>
            <a:r>
              <a:rPr lang="en-US" altLang="zh-CN" sz="2800" dirty="0" smtClean="0">
                <a:latin typeface="Times New Roman" pitchFamily="18" charset="0"/>
                <a:ea typeface="黑体" pitchFamily="49" charset="-122"/>
              </a:rPr>
              <a:t>3.5.2  </a:t>
            </a:r>
            <a:r>
              <a:rPr kumimoji="1" lang="zh-CN" altLang="en-US" sz="2800" dirty="0">
                <a:latin typeface="Times New Roman" pitchFamily="18" charset="0"/>
                <a:ea typeface="黑体" pitchFamily="49" charset="-122"/>
              </a:rPr>
              <a:t>外显率</a:t>
            </a:r>
            <a:r>
              <a:rPr kumimoji="1" lang="zh-CN" altLang="en-US" sz="2800" dirty="0" smtClean="0">
                <a:latin typeface="Times New Roman" pitchFamily="18" charset="0"/>
                <a:ea typeface="黑体" pitchFamily="49" charset="-122"/>
              </a:rPr>
              <a:t>（</a:t>
            </a:r>
            <a:r>
              <a:rPr kumimoji="1" lang="en-US" altLang="zh-CN" sz="2800" dirty="0" smtClean="0">
                <a:latin typeface="Times New Roman" pitchFamily="18" charset="0"/>
                <a:ea typeface="黑体" pitchFamily="49" charset="-122"/>
              </a:rPr>
              <a:t>Penetrance</a:t>
            </a:r>
            <a:r>
              <a:rPr kumimoji="1" lang="zh-CN" altLang="en-US" sz="2800" dirty="0">
                <a:latin typeface="Times New Roman" pitchFamily="18" charset="0"/>
                <a:ea typeface="黑体" pitchFamily="49" charset="-122"/>
              </a:rPr>
              <a:t>）与表现度（</a:t>
            </a:r>
            <a:r>
              <a:rPr kumimoji="1" lang="en-US" altLang="zh-CN" sz="2800" dirty="0">
                <a:latin typeface="Times New Roman" pitchFamily="18" charset="0"/>
                <a:ea typeface="黑体" pitchFamily="49" charset="-122"/>
              </a:rPr>
              <a:t>Expressivity</a:t>
            </a:r>
            <a:r>
              <a:rPr kumimoji="1" lang="zh-CN" altLang="en-US" sz="2800" dirty="0">
                <a:latin typeface="Times New Roman" pitchFamily="18" charset="0"/>
                <a:ea typeface="黑体" pitchFamily="49" charset="-122"/>
              </a:rPr>
              <a:t>）</a:t>
            </a:r>
            <a:endParaRPr lang="zh-CN" altLang="en-US" sz="2800" dirty="0">
              <a:latin typeface="Times New Roman" pitchFamily="18" charset="0"/>
              <a:ea typeface="黑体" pitchFamily="49" charset="-122"/>
            </a:endParaRPr>
          </a:p>
        </p:txBody>
      </p:sp>
      <p:pic>
        <p:nvPicPr>
          <p:cNvPr id="4" name="图片 3"/>
          <p:cNvPicPr>
            <a:picLocks noChangeAspect="1"/>
          </p:cNvPicPr>
          <p:nvPr/>
        </p:nvPicPr>
        <p:blipFill>
          <a:blip r:embed="rId2" cstate="print"/>
          <a:stretch>
            <a:fillRect/>
          </a:stretch>
        </p:blipFill>
        <p:spPr>
          <a:xfrm>
            <a:off x="1828547" y="2516731"/>
            <a:ext cx="4972281" cy="424008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1676400" y="381000"/>
            <a:ext cx="5715000" cy="533400"/>
          </a:xfrm>
          <a:noFill/>
        </p:spPr>
        <p:txBody>
          <a:bodyPr/>
          <a:lstStyle/>
          <a:p>
            <a:pPr algn="l">
              <a:lnSpc>
                <a:spcPct val="75000"/>
              </a:lnSpc>
            </a:pPr>
            <a:r>
              <a:rPr lang="en-US" altLang="zh-CN" sz="3200" dirty="0" smtClean="0">
                <a:solidFill>
                  <a:srgbClr val="FFFF00"/>
                </a:solidFill>
                <a:latin typeface="华文新魏" pitchFamily="2" charset="-122"/>
                <a:ea typeface="华文新魏" pitchFamily="2" charset="-122"/>
              </a:rPr>
              <a:t>3.5.3</a:t>
            </a:r>
            <a:r>
              <a:rPr lang="zh-CN" altLang="en-US" sz="3200" dirty="0" smtClean="0">
                <a:solidFill>
                  <a:srgbClr val="FFFF00"/>
                </a:solidFill>
                <a:latin typeface="黑体" pitchFamily="49" charset="-122"/>
                <a:ea typeface="黑体" pitchFamily="49" charset="-122"/>
              </a:rPr>
              <a:t>孟德尔定律的扩充和应用</a:t>
            </a:r>
            <a:endParaRPr kumimoji="1" lang="zh-CN" altLang="en-US" sz="1800" b="1" dirty="0" smtClean="0">
              <a:solidFill>
                <a:srgbClr val="FFFF00"/>
              </a:solidFill>
              <a:latin typeface="黑体" pitchFamily="49" charset="-122"/>
              <a:ea typeface="黑体" pitchFamily="49" charset="-122"/>
            </a:endParaRPr>
          </a:p>
        </p:txBody>
      </p:sp>
      <p:sp>
        <p:nvSpPr>
          <p:cNvPr id="67587" name="Text Box 3"/>
          <p:cNvSpPr txBox="1">
            <a:spLocks noChangeArrowheads="1"/>
          </p:cNvSpPr>
          <p:nvPr/>
        </p:nvSpPr>
        <p:spPr bwMode="auto">
          <a:xfrm>
            <a:off x="228600" y="533400"/>
            <a:ext cx="8686800" cy="1255728"/>
          </a:xfrm>
          <a:prstGeom prst="rect">
            <a:avLst/>
          </a:prstGeom>
          <a:noFill/>
          <a:ln w="9525">
            <a:noFill/>
            <a:miter lim="800000"/>
            <a:headEnd/>
            <a:tailEnd/>
          </a:ln>
        </p:spPr>
        <p:txBody>
          <a:bodyPr>
            <a:spAutoFit/>
          </a:bodyPr>
          <a:lstStyle/>
          <a:p>
            <a:pPr algn="just">
              <a:lnSpc>
                <a:spcPct val="90000"/>
              </a:lnSpc>
              <a:spcBef>
                <a:spcPct val="30000"/>
              </a:spcBef>
            </a:pPr>
            <a:r>
              <a:rPr kumimoji="1" lang="en-US" altLang="zh-CN" b="1" dirty="0">
                <a:solidFill>
                  <a:schemeClr val="tx1"/>
                </a:solidFill>
                <a:latin typeface="宋体" pitchFamily="2" charset="-122"/>
              </a:rPr>
              <a:t>            </a:t>
            </a:r>
            <a:endParaRPr kumimoji="1" lang="en-US" altLang="zh-CN" b="1" dirty="0">
              <a:latin typeface="Tahoma" pitchFamily="34" charset="0"/>
            </a:endParaRPr>
          </a:p>
          <a:p>
            <a:pPr algn="just">
              <a:lnSpc>
                <a:spcPct val="90000"/>
              </a:lnSpc>
              <a:spcBef>
                <a:spcPct val="30000"/>
              </a:spcBef>
            </a:pPr>
            <a:r>
              <a:rPr kumimoji="1" lang="en-US" altLang="zh-CN" sz="2400" b="1" dirty="0" smtClean="0">
                <a:latin typeface="黑体" panose="02010609060101010101" pitchFamily="49" charset="-122"/>
                <a:ea typeface="黑体" panose="02010609060101010101" pitchFamily="49" charset="-122"/>
              </a:rPr>
              <a:t>(</a:t>
            </a:r>
            <a:r>
              <a:rPr kumimoji="1" lang="en-US" altLang="zh-CN" sz="2400" b="1" dirty="0">
                <a:latin typeface="黑体" panose="02010609060101010101" pitchFamily="49" charset="-122"/>
                <a:ea typeface="黑体" panose="02010609060101010101" pitchFamily="49" charset="-122"/>
              </a:rPr>
              <a:t>1)  </a:t>
            </a:r>
            <a:r>
              <a:rPr kumimoji="1" lang="zh-CN" altLang="en-US" sz="2400" b="1" dirty="0" smtClean="0">
                <a:latin typeface="黑体" panose="02010609060101010101" pitchFamily="49" charset="-122"/>
                <a:ea typeface="黑体" panose="02010609060101010101" pitchFamily="49" charset="-122"/>
              </a:rPr>
              <a:t>等位基因</a:t>
            </a:r>
            <a:r>
              <a:rPr kumimoji="1" lang="zh-CN" altLang="en-US" sz="2400" b="1" dirty="0">
                <a:latin typeface="黑体" panose="02010609060101010101" pitchFamily="49" charset="-122"/>
                <a:ea typeface="黑体" panose="02010609060101010101" pitchFamily="49" charset="-122"/>
              </a:rPr>
              <a:t>间的</a:t>
            </a:r>
            <a:r>
              <a:rPr kumimoji="1" lang="zh-CN" altLang="en-US" sz="2400" b="1" dirty="0" smtClean="0">
                <a:latin typeface="黑体" panose="02010609060101010101" pitchFamily="49" charset="-122"/>
                <a:ea typeface="黑体" panose="02010609060101010101" pitchFamily="49" charset="-122"/>
              </a:rPr>
              <a:t>相互作用</a:t>
            </a:r>
            <a:endParaRPr kumimoji="1" lang="en-US" altLang="zh-CN" sz="2400" b="1" dirty="0" smtClean="0">
              <a:solidFill>
                <a:schemeClr val="tx1"/>
              </a:solidFill>
              <a:latin typeface="宋体" pitchFamily="2" charset="-122"/>
            </a:endParaRPr>
          </a:p>
          <a:p>
            <a:pPr algn="just">
              <a:lnSpc>
                <a:spcPct val="90000"/>
              </a:lnSpc>
              <a:spcBef>
                <a:spcPct val="30000"/>
              </a:spcBef>
            </a:pPr>
            <a:r>
              <a:rPr kumimoji="1" lang="zh-CN" altLang="en-US" sz="2400" b="1" dirty="0" smtClean="0">
                <a:solidFill>
                  <a:schemeClr val="tx1"/>
                </a:solidFill>
                <a:latin typeface="宋体" pitchFamily="2" charset="-122"/>
              </a:rPr>
              <a:t>① </a:t>
            </a:r>
            <a:r>
              <a:rPr kumimoji="1" lang="zh-CN" altLang="en-US" sz="2400" b="1" dirty="0">
                <a:solidFill>
                  <a:schemeClr val="tx1"/>
                </a:solidFill>
                <a:latin typeface="宋体" pitchFamily="2" charset="-122"/>
              </a:rPr>
              <a:t>不完全显性或部分</a:t>
            </a:r>
            <a:r>
              <a:rPr kumimoji="1" lang="zh-CN" altLang="en-US" sz="2400" b="1" dirty="0" smtClean="0">
                <a:solidFill>
                  <a:schemeClr val="tx1"/>
                </a:solidFill>
                <a:latin typeface="宋体" pitchFamily="2" charset="-122"/>
              </a:rPr>
              <a:t>显性</a:t>
            </a:r>
            <a:endParaRPr kumimoji="1" lang="zh-CN" altLang="en-US" sz="2400" b="1" dirty="0">
              <a:solidFill>
                <a:schemeClr val="tx1"/>
              </a:solidFill>
              <a:latin typeface="宋体" pitchFamily="2" charset="-122"/>
            </a:endParaRPr>
          </a:p>
        </p:txBody>
      </p:sp>
      <p:pic>
        <p:nvPicPr>
          <p:cNvPr id="2" name="图片 1"/>
          <p:cNvPicPr>
            <a:picLocks noChangeAspect="1"/>
          </p:cNvPicPr>
          <p:nvPr/>
        </p:nvPicPr>
        <p:blipFill>
          <a:blip r:embed="rId2" cstate="print"/>
          <a:stretch>
            <a:fillRect/>
          </a:stretch>
        </p:blipFill>
        <p:spPr>
          <a:xfrm>
            <a:off x="1828800" y="1906892"/>
            <a:ext cx="5334000" cy="4638453"/>
          </a:xfrm>
          <a:prstGeom prst="rect">
            <a:avLst/>
          </a:prstGeom>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609600" y="609600"/>
            <a:ext cx="8305800" cy="457200"/>
          </a:xfrm>
          <a:prstGeom prst="rect">
            <a:avLst/>
          </a:prstGeom>
          <a:noFill/>
          <a:ln w="9525">
            <a:noFill/>
            <a:miter lim="800000"/>
            <a:headEnd/>
            <a:tailEnd/>
          </a:ln>
        </p:spPr>
        <p:txBody>
          <a:bodyPr>
            <a:spAutoFit/>
          </a:bodyPr>
          <a:lstStyle/>
          <a:p>
            <a:pPr>
              <a:spcBef>
                <a:spcPct val="50000"/>
              </a:spcBef>
            </a:pPr>
            <a:r>
              <a:rPr kumimoji="1" lang="en-US" altLang="zh-CN" sz="2400" dirty="0">
                <a:solidFill>
                  <a:schemeClr val="tx1"/>
                </a:solidFill>
                <a:latin typeface="Times New Roman" pitchFamily="18" charset="0"/>
                <a:ea typeface="黑体" pitchFamily="49" charset="-122"/>
              </a:rPr>
              <a:t>②</a:t>
            </a:r>
            <a:r>
              <a:rPr kumimoji="1" lang="zh-CN" altLang="en-US" sz="2400" dirty="0">
                <a:solidFill>
                  <a:schemeClr val="tx1"/>
                </a:solidFill>
                <a:latin typeface="Times New Roman" pitchFamily="18" charset="0"/>
                <a:ea typeface="黑体" pitchFamily="49" charset="-122"/>
              </a:rPr>
              <a:t>共显性</a:t>
            </a:r>
            <a:r>
              <a:rPr kumimoji="1" lang="zh-CN" altLang="en-US" sz="2400" dirty="0">
                <a:latin typeface="Times New Roman" pitchFamily="18" charset="0"/>
                <a:ea typeface="黑体" pitchFamily="49" charset="-122"/>
              </a:rPr>
              <a:t>（</a:t>
            </a:r>
            <a:r>
              <a:rPr kumimoji="1" lang="en-US" altLang="zh-CN" sz="2400" dirty="0">
                <a:latin typeface="Times New Roman" pitchFamily="18" charset="0"/>
                <a:ea typeface="黑体" pitchFamily="49" charset="-122"/>
              </a:rPr>
              <a:t>codominance</a:t>
            </a:r>
            <a:r>
              <a:rPr kumimoji="1" lang="zh-CN" altLang="en-US" sz="2400" dirty="0">
                <a:latin typeface="Times New Roman" pitchFamily="18" charset="0"/>
                <a:ea typeface="黑体" pitchFamily="49" charset="-122"/>
              </a:rPr>
              <a:t>）</a:t>
            </a:r>
            <a:r>
              <a:rPr kumimoji="1" lang="zh-CN" altLang="en-US" sz="2400" dirty="0">
                <a:solidFill>
                  <a:schemeClr val="tx1"/>
                </a:solidFill>
                <a:latin typeface="Times New Roman" pitchFamily="18" charset="0"/>
                <a:ea typeface="黑体" pitchFamily="49" charset="-122"/>
              </a:rPr>
              <a:t>与镶嵌显性</a:t>
            </a:r>
            <a:r>
              <a:rPr kumimoji="1" lang="zh-CN" altLang="en-US" sz="2400" dirty="0">
                <a:latin typeface="Times New Roman" pitchFamily="18" charset="0"/>
                <a:ea typeface="黑体" pitchFamily="49" charset="-122"/>
              </a:rPr>
              <a:t>（</a:t>
            </a:r>
            <a:r>
              <a:rPr kumimoji="1" lang="en-US" altLang="zh-CN" sz="2400" dirty="0">
                <a:latin typeface="Times New Roman" pitchFamily="18" charset="0"/>
                <a:ea typeface="黑体" pitchFamily="49" charset="-122"/>
              </a:rPr>
              <a:t>Mosaic dominance</a:t>
            </a:r>
            <a:r>
              <a:rPr kumimoji="1" lang="zh-CN" altLang="en-US" sz="2400" dirty="0">
                <a:latin typeface="Times New Roman" pitchFamily="18" charset="0"/>
                <a:ea typeface="黑体" pitchFamily="49" charset="-122"/>
              </a:rPr>
              <a:t>）</a:t>
            </a:r>
            <a:endParaRPr lang="zh-CN" altLang="en-US" dirty="0">
              <a:latin typeface="Times New Roman" pitchFamily="18" charset="0"/>
              <a:ea typeface="黑体" pitchFamily="49" charset="-122"/>
            </a:endParaRPr>
          </a:p>
        </p:txBody>
      </p:sp>
      <p:sp>
        <p:nvSpPr>
          <p:cNvPr id="4" name="Text Box 2"/>
          <p:cNvSpPr txBox="1">
            <a:spLocks noChangeArrowheads="1"/>
          </p:cNvSpPr>
          <p:nvPr/>
        </p:nvSpPr>
        <p:spPr bwMode="auto">
          <a:xfrm>
            <a:off x="381000" y="1524000"/>
            <a:ext cx="8229600" cy="4108450"/>
          </a:xfrm>
          <a:prstGeom prst="rect">
            <a:avLst/>
          </a:prstGeom>
          <a:noFill/>
          <a:ln w="9525">
            <a:noFill/>
            <a:miter lim="800000"/>
            <a:headEnd/>
            <a:tailEnd/>
          </a:ln>
        </p:spPr>
        <p:txBody>
          <a:bodyPr>
            <a:spAutoFit/>
          </a:bodyPr>
          <a:lstStyle/>
          <a:p>
            <a:pPr algn="just">
              <a:spcBef>
                <a:spcPct val="50000"/>
              </a:spcBef>
            </a:pPr>
            <a:r>
              <a:rPr kumimoji="1" lang="en-US" altLang="zh-CN" sz="2400" b="1" dirty="0">
                <a:solidFill>
                  <a:srgbClr val="000000"/>
                </a:solidFill>
                <a:latin typeface="宋体" pitchFamily="2" charset="-122"/>
              </a:rPr>
              <a:t>  </a:t>
            </a:r>
            <a:r>
              <a:rPr kumimoji="1" lang="zh-CN" altLang="en-US" sz="2400" dirty="0">
                <a:solidFill>
                  <a:schemeClr val="tx1"/>
                </a:solidFill>
                <a:latin typeface="Times New Roman" pitchFamily="18" charset="0"/>
                <a:ea typeface="黑体" pitchFamily="49" charset="-122"/>
              </a:rPr>
              <a:t>人类的另一种血型系统</a:t>
            </a:r>
            <a:r>
              <a:rPr kumimoji="1" lang="en-US" altLang="zh-CN" sz="2400" dirty="0">
                <a:solidFill>
                  <a:schemeClr val="tx1"/>
                </a:solidFill>
                <a:latin typeface="Times New Roman" pitchFamily="18" charset="0"/>
                <a:ea typeface="黑体" pitchFamily="49" charset="-122"/>
              </a:rPr>
              <a:t>——</a:t>
            </a:r>
            <a:r>
              <a:rPr kumimoji="1" lang="en-US" altLang="zh-CN" sz="2400" dirty="0">
                <a:latin typeface="Times New Roman" pitchFamily="18" charset="0"/>
                <a:ea typeface="黑体" pitchFamily="49" charset="-122"/>
              </a:rPr>
              <a:t>MN</a:t>
            </a:r>
            <a:r>
              <a:rPr kumimoji="1" lang="zh-CN" altLang="en-US" sz="2400" dirty="0">
                <a:latin typeface="Times New Roman" pitchFamily="18" charset="0"/>
                <a:ea typeface="黑体" pitchFamily="49" charset="-122"/>
              </a:rPr>
              <a:t>型系统</a:t>
            </a:r>
            <a:r>
              <a:rPr kumimoji="1" lang="zh-CN" altLang="en-US" sz="2400" dirty="0">
                <a:solidFill>
                  <a:schemeClr val="tx1"/>
                </a:solidFill>
                <a:latin typeface="Times New Roman" pitchFamily="18" charset="0"/>
                <a:ea typeface="黑体" pitchFamily="49" charset="-122"/>
              </a:rPr>
              <a:t>的遗传也是这样</a:t>
            </a:r>
          </a:p>
          <a:p>
            <a:pPr algn="just">
              <a:spcBef>
                <a:spcPct val="50000"/>
              </a:spcBef>
            </a:pPr>
            <a:r>
              <a:rPr kumimoji="1" lang="zh-CN" altLang="en-US" sz="2400" dirty="0">
                <a:solidFill>
                  <a:schemeClr val="tx1"/>
                </a:solidFill>
                <a:latin typeface="Times New Roman" pitchFamily="18" charset="0"/>
                <a:ea typeface="黑体" pitchFamily="49" charset="-122"/>
              </a:rPr>
              <a:t>     血型         基因型        抗原</a:t>
            </a:r>
          </a:p>
          <a:p>
            <a:pPr algn="just">
              <a:spcBef>
                <a:spcPct val="50000"/>
              </a:spcBef>
            </a:pPr>
            <a:r>
              <a:rPr kumimoji="1" lang="zh-CN" altLang="en-US" sz="2400" dirty="0">
                <a:solidFill>
                  <a:schemeClr val="tx1"/>
                </a:solidFill>
                <a:latin typeface="Times New Roman" pitchFamily="18" charset="0"/>
                <a:ea typeface="黑体" pitchFamily="49" charset="-122"/>
              </a:rPr>
              <a:t>     </a:t>
            </a:r>
            <a:r>
              <a:rPr kumimoji="1" lang="en-US" altLang="zh-CN" sz="2400" dirty="0">
                <a:solidFill>
                  <a:schemeClr val="tx1"/>
                </a:solidFill>
                <a:latin typeface="Times New Roman" pitchFamily="18" charset="0"/>
                <a:ea typeface="黑体" pitchFamily="49" charset="-122"/>
              </a:rPr>
              <a:t>M            H</a:t>
            </a:r>
            <a:r>
              <a:rPr kumimoji="1" lang="en-US" altLang="zh-CN" sz="2400" baseline="30000" dirty="0">
                <a:solidFill>
                  <a:schemeClr val="tx1"/>
                </a:solidFill>
                <a:latin typeface="Times New Roman" pitchFamily="18" charset="0"/>
                <a:ea typeface="黑体" pitchFamily="49" charset="-122"/>
              </a:rPr>
              <a:t>M</a:t>
            </a:r>
            <a:r>
              <a:rPr kumimoji="1" lang="en-US" altLang="zh-CN" sz="2400" dirty="0">
                <a:solidFill>
                  <a:schemeClr val="tx1"/>
                </a:solidFill>
                <a:latin typeface="Times New Roman" pitchFamily="18" charset="0"/>
                <a:ea typeface="黑体" pitchFamily="49" charset="-122"/>
              </a:rPr>
              <a:t>H</a:t>
            </a:r>
            <a:r>
              <a:rPr kumimoji="1" lang="en-US" altLang="zh-CN" sz="2400" baseline="30000" dirty="0">
                <a:solidFill>
                  <a:schemeClr val="tx1"/>
                </a:solidFill>
                <a:latin typeface="Times New Roman" pitchFamily="18" charset="0"/>
                <a:ea typeface="黑体" pitchFamily="49" charset="-122"/>
              </a:rPr>
              <a:t>M </a:t>
            </a:r>
            <a:r>
              <a:rPr kumimoji="1" lang="en-US" altLang="zh-CN" sz="2400" dirty="0">
                <a:solidFill>
                  <a:schemeClr val="tx1"/>
                </a:solidFill>
                <a:latin typeface="Times New Roman" pitchFamily="18" charset="0"/>
                <a:ea typeface="黑体" pitchFamily="49" charset="-122"/>
              </a:rPr>
              <a:t>           M  </a:t>
            </a:r>
            <a:r>
              <a:rPr kumimoji="1" lang="zh-CN" altLang="en-US" sz="2400" dirty="0">
                <a:solidFill>
                  <a:schemeClr val="tx1"/>
                </a:solidFill>
                <a:latin typeface="Times New Roman" pitchFamily="18" charset="0"/>
                <a:ea typeface="黑体" pitchFamily="49" charset="-122"/>
              </a:rPr>
              <a:t>（</a:t>
            </a:r>
            <a:r>
              <a:rPr kumimoji="1" lang="en-US" altLang="zh-CN" sz="2400" dirty="0">
                <a:solidFill>
                  <a:schemeClr val="tx1"/>
                </a:solidFill>
                <a:latin typeface="Times New Roman" pitchFamily="18" charset="0"/>
                <a:ea typeface="黑体" pitchFamily="49" charset="-122"/>
              </a:rPr>
              <a:t>L</a:t>
            </a:r>
            <a:r>
              <a:rPr kumimoji="1" lang="en-US" altLang="zh-CN" sz="2400" baseline="30000" dirty="0">
                <a:solidFill>
                  <a:schemeClr val="tx1"/>
                </a:solidFill>
                <a:latin typeface="Times New Roman" pitchFamily="18" charset="0"/>
                <a:ea typeface="黑体" pitchFamily="49" charset="-122"/>
              </a:rPr>
              <a:t>M</a:t>
            </a:r>
            <a:r>
              <a:rPr kumimoji="1" lang="en-US" altLang="zh-CN" sz="2400" dirty="0">
                <a:solidFill>
                  <a:schemeClr val="tx1"/>
                </a:solidFill>
                <a:latin typeface="Times New Roman" pitchFamily="18" charset="0"/>
                <a:ea typeface="黑体" pitchFamily="49" charset="-122"/>
              </a:rPr>
              <a:t>L</a:t>
            </a:r>
            <a:r>
              <a:rPr kumimoji="1" lang="en-US" altLang="zh-CN" sz="2400" baseline="30000" dirty="0">
                <a:solidFill>
                  <a:schemeClr val="tx1"/>
                </a:solidFill>
                <a:latin typeface="Times New Roman" pitchFamily="18" charset="0"/>
                <a:ea typeface="黑体" pitchFamily="49" charset="-122"/>
              </a:rPr>
              <a:t>M</a:t>
            </a:r>
            <a:r>
              <a:rPr kumimoji="1" lang="en-US" altLang="zh-CN" sz="2400" dirty="0">
                <a:solidFill>
                  <a:schemeClr val="tx1"/>
                </a:solidFill>
                <a:latin typeface="Times New Roman" pitchFamily="18" charset="0"/>
                <a:ea typeface="黑体" pitchFamily="49" charset="-122"/>
              </a:rPr>
              <a:t>)</a:t>
            </a:r>
          </a:p>
          <a:p>
            <a:pPr algn="just">
              <a:spcBef>
                <a:spcPct val="50000"/>
              </a:spcBef>
            </a:pPr>
            <a:r>
              <a:rPr kumimoji="1" lang="en-US" altLang="zh-CN" sz="2400" dirty="0">
                <a:solidFill>
                  <a:schemeClr val="tx1"/>
                </a:solidFill>
                <a:latin typeface="Times New Roman" pitchFamily="18" charset="0"/>
                <a:ea typeface="黑体" pitchFamily="49" charset="-122"/>
              </a:rPr>
              <a:t>     N             H</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H</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            N    (L</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L</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a:t>
            </a:r>
          </a:p>
          <a:p>
            <a:pPr algn="just">
              <a:spcBef>
                <a:spcPct val="50000"/>
              </a:spcBef>
            </a:pPr>
            <a:r>
              <a:rPr kumimoji="1" lang="en-US" altLang="zh-CN" sz="2400" dirty="0">
                <a:solidFill>
                  <a:schemeClr val="tx1"/>
                </a:solidFill>
                <a:latin typeface="Times New Roman" pitchFamily="18" charset="0"/>
                <a:ea typeface="黑体" pitchFamily="49" charset="-122"/>
              </a:rPr>
              <a:t>     MN          H</a:t>
            </a:r>
            <a:r>
              <a:rPr kumimoji="1" lang="en-US" altLang="zh-CN" sz="2400" baseline="30000" dirty="0">
                <a:solidFill>
                  <a:schemeClr val="tx1"/>
                </a:solidFill>
                <a:latin typeface="Times New Roman" pitchFamily="18" charset="0"/>
                <a:ea typeface="黑体" pitchFamily="49" charset="-122"/>
              </a:rPr>
              <a:t>M</a:t>
            </a:r>
            <a:r>
              <a:rPr kumimoji="1" lang="en-US" altLang="zh-CN" sz="2400" dirty="0">
                <a:solidFill>
                  <a:schemeClr val="tx1"/>
                </a:solidFill>
                <a:latin typeface="Times New Roman" pitchFamily="18" charset="0"/>
                <a:ea typeface="黑体" pitchFamily="49" charset="-122"/>
              </a:rPr>
              <a:t>H</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          M</a:t>
            </a:r>
            <a:r>
              <a:rPr kumimoji="1" lang="zh-CN" altLang="en-US" sz="2400" dirty="0">
                <a:solidFill>
                  <a:schemeClr val="tx1"/>
                </a:solidFill>
                <a:latin typeface="Times New Roman" pitchFamily="18" charset="0"/>
                <a:ea typeface="黑体" pitchFamily="49" charset="-122"/>
              </a:rPr>
              <a:t>，</a:t>
            </a:r>
            <a:r>
              <a:rPr kumimoji="1" lang="en-US" altLang="zh-CN" sz="2400" dirty="0">
                <a:solidFill>
                  <a:schemeClr val="tx1"/>
                </a:solidFill>
                <a:latin typeface="Times New Roman" pitchFamily="18" charset="0"/>
                <a:ea typeface="黑体" pitchFamily="49" charset="-122"/>
              </a:rPr>
              <a:t>N     (L</a:t>
            </a:r>
            <a:r>
              <a:rPr kumimoji="1" lang="en-US" altLang="zh-CN" sz="2400" baseline="30000" dirty="0">
                <a:solidFill>
                  <a:schemeClr val="tx1"/>
                </a:solidFill>
                <a:latin typeface="Times New Roman" pitchFamily="18" charset="0"/>
                <a:ea typeface="黑体" pitchFamily="49" charset="-122"/>
              </a:rPr>
              <a:t>M</a:t>
            </a:r>
            <a:r>
              <a:rPr kumimoji="1" lang="en-US" altLang="zh-CN" sz="2400" dirty="0">
                <a:solidFill>
                  <a:schemeClr val="tx1"/>
                </a:solidFill>
                <a:latin typeface="Times New Roman" pitchFamily="18" charset="0"/>
                <a:ea typeface="黑体" pitchFamily="49" charset="-122"/>
              </a:rPr>
              <a:t>L</a:t>
            </a:r>
            <a:r>
              <a:rPr kumimoji="1" lang="en-US" altLang="zh-CN" sz="2400" baseline="30000" dirty="0">
                <a:solidFill>
                  <a:schemeClr val="tx1"/>
                </a:solidFill>
                <a:latin typeface="Times New Roman" pitchFamily="18" charset="0"/>
                <a:ea typeface="黑体" pitchFamily="49" charset="-122"/>
              </a:rPr>
              <a:t>N</a:t>
            </a:r>
            <a:r>
              <a:rPr kumimoji="1" lang="en-US" altLang="zh-CN" sz="2400" dirty="0">
                <a:solidFill>
                  <a:schemeClr val="tx1"/>
                </a:solidFill>
                <a:latin typeface="Times New Roman" pitchFamily="18" charset="0"/>
                <a:ea typeface="黑体" pitchFamily="49" charset="-122"/>
              </a:rPr>
              <a:t>)</a:t>
            </a:r>
          </a:p>
          <a:p>
            <a:pPr algn="just">
              <a:spcBef>
                <a:spcPct val="50000"/>
              </a:spcBef>
            </a:pPr>
            <a:r>
              <a:rPr kumimoji="1" lang="en-US" altLang="zh-CN" sz="2400" dirty="0">
                <a:solidFill>
                  <a:schemeClr val="tx1"/>
                </a:solidFill>
                <a:latin typeface="Times New Roman" pitchFamily="18" charset="0"/>
                <a:ea typeface="黑体" pitchFamily="49" charset="-122"/>
              </a:rPr>
              <a:t>    </a:t>
            </a:r>
            <a:r>
              <a:rPr kumimoji="1" lang="zh-CN" altLang="en-US" sz="2400" dirty="0">
                <a:solidFill>
                  <a:schemeClr val="tx1"/>
                </a:solidFill>
                <a:latin typeface="Times New Roman" pitchFamily="18" charset="0"/>
                <a:ea typeface="黑体" pitchFamily="49" charset="-122"/>
              </a:rPr>
              <a:t>这里每一种血型都只有一种基因型，而且在</a:t>
            </a:r>
            <a:r>
              <a:rPr kumimoji="1" lang="en-US" altLang="zh-CN" sz="2400" dirty="0">
                <a:solidFill>
                  <a:schemeClr val="tx1"/>
                </a:solidFill>
                <a:latin typeface="Times New Roman" pitchFamily="18" charset="0"/>
                <a:ea typeface="黑体" pitchFamily="49" charset="-122"/>
              </a:rPr>
              <a:t>MN</a:t>
            </a:r>
            <a:r>
              <a:rPr kumimoji="1" lang="zh-CN" altLang="en-US" sz="2400" dirty="0">
                <a:solidFill>
                  <a:schemeClr val="tx1"/>
                </a:solidFill>
                <a:latin typeface="Times New Roman" pitchFamily="18" charset="0"/>
                <a:ea typeface="黑体" pitchFamily="49" charset="-122"/>
              </a:rPr>
              <a:t>型中基因</a:t>
            </a:r>
            <a:r>
              <a:rPr kumimoji="1" lang="en-US" altLang="zh-CN" sz="2400" dirty="0">
                <a:solidFill>
                  <a:schemeClr val="tx1"/>
                </a:solidFill>
                <a:latin typeface="Times New Roman" pitchFamily="18" charset="0"/>
                <a:ea typeface="黑体" pitchFamily="49" charset="-122"/>
              </a:rPr>
              <a:t>H</a:t>
            </a:r>
            <a:r>
              <a:rPr kumimoji="1" lang="en-US" altLang="zh-CN" sz="2400" baseline="30000" dirty="0">
                <a:solidFill>
                  <a:schemeClr val="tx1"/>
                </a:solidFill>
                <a:latin typeface="Times New Roman" pitchFamily="18" charset="0"/>
                <a:ea typeface="黑体" pitchFamily="49" charset="-122"/>
              </a:rPr>
              <a:t>M</a:t>
            </a:r>
            <a:r>
              <a:rPr kumimoji="1" lang="zh-CN" altLang="en-US" sz="2400" dirty="0">
                <a:solidFill>
                  <a:schemeClr val="tx1"/>
                </a:solidFill>
                <a:latin typeface="Times New Roman" pitchFamily="18" charset="0"/>
                <a:ea typeface="黑体" pitchFamily="49" charset="-122"/>
              </a:rPr>
              <a:t>与</a:t>
            </a:r>
            <a:r>
              <a:rPr kumimoji="1" lang="en-US" altLang="zh-CN" sz="2400" dirty="0">
                <a:solidFill>
                  <a:schemeClr val="tx1"/>
                </a:solidFill>
                <a:latin typeface="Times New Roman" pitchFamily="18" charset="0"/>
                <a:ea typeface="黑体" pitchFamily="49" charset="-122"/>
              </a:rPr>
              <a:t>H</a:t>
            </a:r>
            <a:r>
              <a:rPr kumimoji="1" lang="en-US" altLang="zh-CN" sz="2400" baseline="30000" dirty="0">
                <a:solidFill>
                  <a:schemeClr val="tx1"/>
                </a:solidFill>
                <a:latin typeface="Times New Roman" pitchFamily="18" charset="0"/>
                <a:ea typeface="黑体" pitchFamily="49" charset="-122"/>
              </a:rPr>
              <a:t>N</a:t>
            </a:r>
            <a:r>
              <a:rPr kumimoji="1" lang="zh-CN" altLang="en-US" sz="2400" dirty="0">
                <a:solidFill>
                  <a:schemeClr val="tx1"/>
                </a:solidFill>
                <a:latin typeface="Times New Roman" pitchFamily="18" charset="0"/>
                <a:ea typeface="黑体" pitchFamily="49" charset="-122"/>
              </a:rPr>
              <a:t>互不遮盖，各自发挥自己的作用。</a:t>
            </a:r>
          </a:p>
          <a:p>
            <a:pPr algn="just">
              <a:spcBef>
                <a:spcPct val="50000"/>
              </a:spcBef>
            </a:pPr>
            <a:r>
              <a:rPr kumimoji="1" lang="zh-CN" altLang="en-US" sz="2400" b="1" dirty="0">
                <a:solidFill>
                  <a:schemeClr val="tx1"/>
                </a:solidFill>
                <a:latin typeface="宋体" pitchFamily="2" charset="-122"/>
              </a:rPr>
              <a:t>      </a:t>
            </a:r>
            <a:endParaRPr kumimoji="1" lang="zh-CN" altLang="en-US" sz="2400" b="1" dirty="0">
              <a:solidFill>
                <a:schemeClr val="tx1"/>
              </a:solidFill>
              <a:latin typeface="Tahoma" pitchFamily="3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图片 1" descr="R-C.png"/>
          <p:cNvPicPr>
            <a:picLocks noChangeAspect="1"/>
          </p:cNvPicPr>
          <p:nvPr/>
        </p:nvPicPr>
        <p:blipFill>
          <a:blip r:embed="rId2" cstate="print"/>
          <a:stretch>
            <a:fillRect/>
          </a:stretch>
        </p:blipFill>
        <p:spPr>
          <a:xfrm>
            <a:off x="-228600" y="381000"/>
            <a:ext cx="9144000" cy="3713871"/>
          </a:xfrm>
          <a:prstGeom prst="rect">
            <a:avLst/>
          </a:prstGeom>
        </p:spPr>
      </p:pic>
      <p:sp>
        <p:nvSpPr>
          <p:cNvPr id="3" name="TextBox 2"/>
          <p:cNvSpPr txBox="1"/>
          <p:nvPr/>
        </p:nvSpPr>
        <p:spPr>
          <a:xfrm>
            <a:off x="1828800" y="4876800"/>
            <a:ext cx="1585690" cy="461665"/>
          </a:xfrm>
          <a:prstGeom prst="rect">
            <a:avLst/>
          </a:prstGeom>
          <a:noFill/>
        </p:spPr>
        <p:txBody>
          <a:bodyPr wrap="none" rtlCol="0">
            <a:spAutoFit/>
          </a:bodyPr>
          <a:lstStyle/>
          <a:p>
            <a:r>
              <a:rPr lang="en-US" altLang="zh-CN" sz="2400" dirty="0" smtClean="0">
                <a:solidFill>
                  <a:schemeClr val="bg2"/>
                </a:solidFill>
                <a:latin typeface="+mn-lt"/>
              </a:rPr>
              <a:t>AA</a:t>
            </a:r>
            <a:r>
              <a:rPr lang="zh-CN" altLang="en-US" sz="2400" dirty="0" smtClean="0">
                <a:solidFill>
                  <a:schemeClr val="bg2"/>
                </a:solidFill>
                <a:latin typeface="+mn-lt"/>
              </a:rPr>
              <a:t>，    </a:t>
            </a:r>
            <a:r>
              <a:rPr lang="en-US" altLang="zh-CN" sz="2400" dirty="0" err="1" smtClean="0">
                <a:solidFill>
                  <a:schemeClr val="bg2"/>
                </a:solidFill>
                <a:latin typeface="+mn-lt"/>
              </a:rPr>
              <a:t>aa</a:t>
            </a:r>
            <a:endParaRPr lang="zh-CN" altLang="en-US" sz="2400" dirty="0">
              <a:solidFill>
                <a:schemeClr val="bg2"/>
              </a:solidFill>
              <a:latin typeface="+mn-lt"/>
            </a:endParaRPr>
          </a:p>
        </p:txBody>
      </p:sp>
      <p:sp>
        <p:nvSpPr>
          <p:cNvPr id="4" name="TextBox 3"/>
          <p:cNvSpPr txBox="1"/>
          <p:nvPr/>
        </p:nvSpPr>
        <p:spPr>
          <a:xfrm>
            <a:off x="5334000" y="4876800"/>
            <a:ext cx="561372" cy="461665"/>
          </a:xfrm>
          <a:prstGeom prst="rect">
            <a:avLst/>
          </a:prstGeom>
          <a:noFill/>
        </p:spPr>
        <p:txBody>
          <a:bodyPr wrap="none" rtlCol="0">
            <a:spAutoFit/>
          </a:bodyPr>
          <a:lstStyle/>
          <a:p>
            <a:r>
              <a:rPr lang="en-US" altLang="zh-CN" sz="2400" dirty="0" err="1" smtClean="0">
                <a:solidFill>
                  <a:schemeClr val="bg2"/>
                </a:solidFill>
              </a:rPr>
              <a:t>Aa</a:t>
            </a:r>
            <a:endParaRPr lang="zh-CN" altLang="en-US" sz="2400" dirty="0">
              <a:solidFill>
                <a:schemeClr val="bg2"/>
              </a:solidFill>
            </a:endParaRPr>
          </a:p>
        </p:txBody>
      </p:sp>
      <p:sp>
        <p:nvSpPr>
          <p:cNvPr id="5" name="TextBox 4"/>
          <p:cNvSpPr txBox="1"/>
          <p:nvPr/>
        </p:nvSpPr>
        <p:spPr>
          <a:xfrm>
            <a:off x="1981200" y="5562600"/>
            <a:ext cx="1107996" cy="461665"/>
          </a:xfrm>
          <a:prstGeom prst="rect">
            <a:avLst/>
          </a:prstGeom>
          <a:noFill/>
        </p:spPr>
        <p:txBody>
          <a:bodyPr wrap="none" rtlCol="0">
            <a:spAutoFit/>
          </a:bodyPr>
          <a:lstStyle/>
          <a:p>
            <a:r>
              <a:rPr lang="zh-CN" altLang="en-US" sz="2400" dirty="0" smtClean="0">
                <a:solidFill>
                  <a:schemeClr val="bg2"/>
                </a:solidFill>
                <a:latin typeface="黑体" pitchFamily="49" charset="-122"/>
                <a:ea typeface="黑体" pitchFamily="49" charset="-122"/>
              </a:rPr>
              <a:t>纯合子</a:t>
            </a:r>
            <a:endParaRPr lang="zh-CN" altLang="en-US" sz="2400" dirty="0">
              <a:solidFill>
                <a:schemeClr val="bg2"/>
              </a:solidFill>
              <a:latin typeface="黑体" pitchFamily="49" charset="-122"/>
              <a:ea typeface="黑体" pitchFamily="49" charset="-122"/>
            </a:endParaRPr>
          </a:p>
        </p:txBody>
      </p:sp>
      <p:sp>
        <p:nvSpPr>
          <p:cNvPr id="6" name="TextBox 5"/>
          <p:cNvSpPr txBox="1"/>
          <p:nvPr/>
        </p:nvSpPr>
        <p:spPr>
          <a:xfrm>
            <a:off x="5181600" y="5638800"/>
            <a:ext cx="1107996" cy="461665"/>
          </a:xfrm>
          <a:prstGeom prst="rect">
            <a:avLst/>
          </a:prstGeom>
          <a:noFill/>
        </p:spPr>
        <p:txBody>
          <a:bodyPr wrap="none" rtlCol="0">
            <a:spAutoFit/>
          </a:bodyPr>
          <a:lstStyle/>
          <a:p>
            <a:r>
              <a:rPr lang="zh-CN" altLang="en-US" sz="2400" dirty="0" smtClean="0">
                <a:solidFill>
                  <a:schemeClr val="bg2"/>
                </a:solidFill>
                <a:latin typeface="黑体" pitchFamily="49" charset="-122"/>
                <a:ea typeface="黑体" pitchFamily="49" charset="-122"/>
              </a:rPr>
              <a:t>杂合子</a:t>
            </a:r>
            <a:endParaRPr lang="zh-CN" altLang="en-US" sz="2400" dirty="0">
              <a:solidFill>
                <a:schemeClr val="bg2"/>
              </a:solidFill>
              <a:latin typeface="黑体" pitchFamily="49" charset="-122"/>
              <a:ea typeface="黑体"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457200" y="1600200"/>
            <a:ext cx="4267200" cy="4911725"/>
          </a:xfrm>
          <a:prstGeom prst="rect">
            <a:avLst/>
          </a:prstGeom>
          <a:noFill/>
          <a:ln w="9525">
            <a:noFill/>
            <a:miter lim="800000"/>
            <a:headEnd/>
            <a:tailEnd/>
          </a:ln>
        </p:spPr>
        <p:txBody>
          <a:bodyPr>
            <a:spAutoFit/>
          </a:bodyPr>
          <a:lstStyle/>
          <a:p>
            <a:pPr>
              <a:lnSpc>
                <a:spcPct val="90000"/>
              </a:lnSpc>
              <a:spcBef>
                <a:spcPct val="30000"/>
              </a:spcBef>
            </a:pPr>
            <a:r>
              <a:rPr kumimoji="1" lang="zh-CN" altLang="en-US" sz="2400">
                <a:solidFill>
                  <a:schemeClr val="tx1"/>
                </a:solidFill>
                <a:latin typeface="黑体" pitchFamily="49" charset="-122"/>
                <a:ea typeface="黑体" pitchFamily="49" charset="-122"/>
              </a:rPr>
              <a:t>例：谈家桢先生 </a:t>
            </a:r>
            <a:r>
              <a:rPr kumimoji="1" lang="en-US" altLang="zh-CN" sz="2400">
                <a:solidFill>
                  <a:schemeClr val="tx1"/>
                </a:solidFill>
                <a:latin typeface="黑体" pitchFamily="49" charset="-122"/>
                <a:ea typeface="黑体" pitchFamily="49" charset="-122"/>
              </a:rPr>
              <a:t>1946</a:t>
            </a:r>
            <a:r>
              <a:rPr kumimoji="1" lang="zh-CN" altLang="en-US" sz="2400">
                <a:solidFill>
                  <a:schemeClr val="tx1"/>
                </a:solidFill>
                <a:latin typeface="黑体" pitchFamily="49" charset="-122"/>
                <a:ea typeface="黑体" pitchFamily="49" charset="-122"/>
              </a:rPr>
              <a:t>年 </a:t>
            </a:r>
          </a:p>
          <a:p>
            <a:pPr>
              <a:lnSpc>
                <a:spcPct val="90000"/>
              </a:lnSpc>
              <a:spcBef>
                <a:spcPct val="30000"/>
              </a:spcBef>
            </a:pPr>
            <a:r>
              <a:rPr kumimoji="1" lang="zh-CN" altLang="en-US" sz="2400">
                <a:solidFill>
                  <a:schemeClr val="tx1"/>
                </a:solidFill>
                <a:latin typeface="黑体" pitchFamily="49" charset="-122"/>
                <a:ea typeface="黑体" pitchFamily="49" charset="-122"/>
              </a:rPr>
              <a:t>  对蚜虫的天敌异色瓢虫                 </a:t>
            </a:r>
          </a:p>
          <a:p>
            <a:pPr>
              <a:lnSpc>
                <a:spcPct val="90000"/>
              </a:lnSpc>
              <a:spcBef>
                <a:spcPct val="30000"/>
              </a:spcBef>
            </a:pPr>
            <a:r>
              <a:rPr kumimoji="1" lang="zh-CN" altLang="en-US" sz="2400">
                <a:solidFill>
                  <a:schemeClr val="tx1"/>
                </a:solidFill>
                <a:latin typeface="黑体" pitchFamily="49" charset="-122"/>
                <a:ea typeface="黑体" pitchFamily="49" charset="-122"/>
              </a:rPr>
              <a:t>  （</a:t>
            </a:r>
            <a:r>
              <a:rPr kumimoji="1" lang="en-US" altLang="zh-CN" sz="2400" i="1">
                <a:solidFill>
                  <a:schemeClr val="tx1"/>
                </a:solidFill>
                <a:latin typeface="黑体" pitchFamily="49" charset="-122"/>
                <a:ea typeface="黑体" pitchFamily="49" charset="-122"/>
              </a:rPr>
              <a:t>Harmonia axyridis</a:t>
            </a:r>
            <a:r>
              <a:rPr kumimoji="1" lang="zh-CN" altLang="en-US" sz="2400">
                <a:solidFill>
                  <a:schemeClr val="tx1"/>
                </a:solidFill>
                <a:latin typeface="黑体" pitchFamily="49" charset="-122"/>
                <a:ea typeface="黑体" pitchFamily="49" charset="-122"/>
              </a:rPr>
              <a:t>）</a:t>
            </a:r>
          </a:p>
          <a:p>
            <a:pPr>
              <a:lnSpc>
                <a:spcPct val="90000"/>
              </a:lnSpc>
              <a:spcBef>
                <a:spcPct val="30000"/>
              </a:spcBef>
            </a:pPr>
            <a:r>
              <a:rPr kumimoji="1" lang="zh-CN" altLang="en-US" sz="2400">
                <a:solidFill>
                  <a:schemeClr val="tx1"/>
                </a:solidFill>
                <a:latin typeface="黑体" pitchFamily="49" charset="-122"/>
                <a:ea typeface="黑体" pitchFamily="49" charset="-122"/>
              </a:rPr>
              <a:t>   色斑遗传的研究</a:t>
            </a:r>
          </a:p>
          <a:p>
            <a:pPr>
              <a:lnSpc>
                <a:spcPct val="90000"/>
              </a:lnSpc>
              <a:spcBef>
                <a:spcPct val="30000"/>
              </a:spcBef>
            </a:pPr>
            <a:r>
              <a:rPr kumimoji="1" lang="zh-CN" altLang="en-US" sz="2400">
                <a:solidFill>
                  <a:schemeClr val="tx1"/>
                </a:solidFill>
                <a:latin typeface="黑体" pitchFamily="49" charset="-122"/>
                <a:ea typeface="黑体" pitchFamily="49" charset="-122"/>
              </a:rPr>
              <a:t>黑缘型鞘翅：</a:t>
            </a:r>
          </a:p>
          <a:p>
            <a:pPr>
              <a:lnSpc>
                <a:spcPct val="90000"/>
              </a:lnSpc>
              <a:spcBef>
                <a:spcPct val="30000"/>
              </a:spcBef>
            </a:pPr>
            <a:r>
              <a:rPr kumimoji="1" lang="zh-CN" altLang="en-US" sz="2400">
                <a:solidFill>
                  <a:schemeClr val="tx1"/>
                </a:solidFill>
                <a:latin typeface="黑体" pitchFamily="49" charset="-122"/>
                <a:ea typeface="黑体" pitchFamily="49" charset="-122"/>
              </a:rPr>
              <a:t>   前缘呈黑色－</a:t>
            </a:r>
            <a:r>
              <a:rPr kumimoji="1" lang="en-US" altLang="zh-CN" sz="2400">
                <a:solidFill>
                  <a:schemeClr val="tx1"/>
                </a:solidFill>
                <a:latin typeface="黑体" pitchFamily="49" charset="-122"/>
                <a:ea typeface="黑体" pitchFamily="49" charset="-122"/>
              </a:rPr>
              <a:t>S</a:t>
            </a:r>
            <a:r>
              <a:rPr kumimoji="1" lang="en-US" altLang="zh-CN" sz="2400" baseline="30000">
                <a:solidFill>
                  <a:schemeClr val="tx1"/>
                </a:solidFill>
                <a:latin typeface="黑体" pitchFamily="49" charset="-122"/>
                <a:ea typeface="黑体" pitchFamily="49" charset="-122"/>
              </a:rPr>
              <a:t>AU</a:t>
            </a:r>
            <a:r>
              <a:rPr kumimoji="1" lang="zh-CN" altLang="en-US" sz="2400">
                <a:solidFill>
                  <a:schemeClr val="tx1"/>
                </a:solidFill>
                <a:latin typeface="黑体" pitchFamily="49" charset="-122"/>
                <a:ea typeface="黑体" pitchFamily="49" charset="-122"/>
              </a:rPr>
              <a:t>基因 </a:t>
            </a:r>
          </a:p>
          <a:p>
            <a:pPr>
              <a:lnSpc>
                <a:spcPct val="90000"/>
              </a:lnSpc>
              <a:spcBef>
                <a:spcPct val="30000"/>
              </a:spcBef>
            </a:pPr>
            <a:r>
              <a:rPr kumimoji="1" lang="zh-CN" altLang="en-US" sz="2400">
                <a:solidFill>
                  <a:schemeClr val="tx1"/>
                </a:solidFill>
                <a:latin typeface="黑体" pitchFamily="49" charset="-122"/>
                <a:ea typeface="黑体" pitchFamily="49" charset="-122"/>
              </a:rPr>
              <a:t>均色型 ：</a:t>
            </a:r>
          </a:p>
          <a:p>
            <a:pPr>
              <a:lnSpc>
                <a:spcPct val="90000"/>
              </a:lnSpc>
              <a:spcBef>
                <a:spcPct val="30000"/>
              </a:spcBef>
            </a:pPr>
            <a:r>
              <a:rPr kumimoji="1" lang="zh-CN" altLang="en-US" sz="2400">
                <a:solidFill>
                  <a:schemeClr val="tx1"/>
                </a:solidFill>
                <a:latin typeface="黑体" pitchFamily="49" charset="-122"/>
                <a:ea typeface="黑体" pitchFamily="49" charset="-122"/>
              </a:rPr>
              <a:t>     后缘呈黑色－</a:t>
            </a:r>
            <a:r>
              <a:rPr kumimoji="1" lang="en-US" altLang="zh-CN" sz="2400">
                <a:solidFill>
                  <a:schemeClr val="tx1"/>
                </a:solidFill>
                <a:latin typeface="黑体" pitchFamily="49" charset="-122"/>
                <a:ea typeface="黑体" pitchFamily="49" charset="-122"/>
              </a:rPr>
              <a:t>S</a:t>
            </a:r>
            <a:r>
              <a:rPr kumimoji="1" lang="en-US" altLang="zh-CN" sz="2400" baseline="30000">
                <a:solidFill>
                  <a:schemeClr val="tx1"/>
                </a:solidFill>
                <a:latin typeface="黑体" pitchFamily="49" charset="-122"/>
                <a:ea typeface="黑体" pitchFamily="49" charset="-122"/>
              </a:rPr>
              <a:t>E</a:t>
            </a:r>
            <a:r>
              <a:rPr kumimoji="1" lang="zh-CN" altLang="en-US" sz="2400">
                <a:solidFill>
                  <a:schemeClr val="tx1"/>
                </a:solidFill>
                <a:latin typeface="黑体" pitchFamily="49" charset="-122"/>
                <a:ea typeface="黑体" pitchFamily="49" charset="-122"/>
              </a:rPr>
              <a:t>基因</a:t>
            </a:r>
          </a:p>
          <a:p>
            <a:pPr>
              <a:lnSpc>
                <a:spcPct val="90000"/>
              </a:lnSpc>
              <a:spcBef>
                <a:spcPct val="30000"/>
              </a:spcBef>
            </a:pPr>
            <a:r>
              <a:rPr kumimoji="1" lang="en-US" altLang="zh-CN" sz="2400">
                <a:solidFill>
                  <a:schemeClr val="tx1"/>
                </a:solidFill>
                <a:latin typeface="黑体" pitchFamily="49" charset="-122"/>
                <a:ea typeface="黑体" pitchFamily="49" charset="-122"/>
              </a:rPr>
              <a:t>F</a:t>
            </a:r>
            <a:r>
              <a:rPr kumimoji="1" lang="en-US" altLang="zh-CN" sz="2400" baseline="-25000">
                <a:solidFill>
                  <a:schemeClr val="tx1"/>
                </a:solidFill>
                <a:latin typeface="黑体" pitchFamily="49" charset="-122"/>
                <a:ea typeface="黑体" pitchFamily="49" charset="-122"/>
              </a:rPr>
              <a:t>1</a:t>
            </a:r>
            <a:r>
              <a:rPr kumimoji="1" lang="zh-CN" altLang="en-US" sz="2400">
                <a:solidFill>
                  <a:schemeClr val="tx1"/>
                </a:solidFill>
                <a:latin typeface="黑体" pitchFamily="49" charset="-122"/>
                <a:ea typeface="黑体" pitchFamily="49" charset="-122"/>
              </a:rPr>
              <a:t>杂种（</a:t>
            </a:r>
            <a:r>
              <a:rPr kumimoji="1" lang="en-US" altLang="zh-CN" sz="2400">
                <a:solidFill>
                  <a:schemeClr val="tx1"/>
                </a:solidFill>
                <a:latin typeface="黑体" pitchFamily="49" charset="-122"/>
                <a:ea typeface="黑体" pitchFamily="49" charset="-122"/>
              </a:rPr>
              <a:t>S</a:t>
            </a:r>
            <a:r>
              <a:rPr kumimoji="1" lang="en-US" altLang="zh-CN" sz="2400" baseline="30000">
                <a:solidFill>
                  <a:schemeClr val="tx1"/>
                </a:solidFill>
                <a:latin typeface="黑体" pitchFamily="49" charset="-122"/>
                <a:ea typeface="黑体" pitchFamily="49" charset="-122"/>
              </a:rPr>
              <a:t>AU</a:t>
            </a:r>
            <a:r>
              <a:rPr kumimoji="1" lang="en-US" altLang="zh-CN" sz="2400">
                <a:solidFill>
                  <a:schemeClr val="tx1"/>
                </a:solidFill>
                <a:latin typeface="黑体" pitchFamily="49" charset="-122"/>
                <a:ea typeface="黑体" pitchFamily="49" charset="-122"/>
              </a:rPr>
              <a:t>S</a:t>
            </a:r>
            <a:r>
              <a:rPr kumimoji="1" lang="en-US" altLang="zh-CN" sz="2400" baseline="30000">
                <a:solidFill>
                  <a:schemeClr val="tx1"/>
                </a:solidFill>
                <a:latin typeface="黑体" pitchFamily="49" charset="-122"/>
                <a:ea typeface="黑体" pitchFamily="49" charset="-122"/>
              </a:rPr>
              <a:t>E</a:t>
            </a:r>
            <a:r>
              <a:rPr kumimoji="1" lang="zh-CN" altLang="en-US" sz="2400">
                <a:solidFill>
                  <a:schemeClr val="tx1"/>
                </a:solidFill>
                <a:latin typeface="黑体" pitchFamily="49" charset="-122"/>
                <a:ea typeface="黑体" pitchFamily="49" charset="-122"/>
              </a:rPr>
              <a:t>）：</a:t>
            </a:r>
          </a:p>
          <a:p>
            <a:pPr>
              <a:lnSpc>
                <a:spcPct val="90000"/>
              </a:lnSpc>
              <a:spcBef>
                <a:spcPct val="30000"/>
              </a:spcBef>
            </a:pPr>
            <a:r>
              <a:rPr kumimoji="1" lang="zh-CN" altLang="en-US" sz="2400">
                <a:solidFill>
                  <a:schemeClr val="tx1"/>
                </a:solidFill>
                <a:latin typeface="黑体" pitchFamily="49" charset="-122"/>
                <a:ea typeface="黑体" pitchFamily="49" charset="-122"/>
              </a:rPr>
              <a:t>  翅的前缘和 后缘都为黑色</a:t>
            </a:r>
            <a:endParaRPr kumimoji="1" lang="zh-CN" altLang="en-US" sz="2400" baseline="30000">
              <a:solidFill>
                <a:schemeClr val="tx1"/>
              </a:solidFill>
              <a:latin typeface="黑体" pitchFamily="49" charset="-122"/>
              <a:ea typeface="黑体" pitchFamily="49" charset="-122"/>
            </a:endParaRPr>
          </a:p>
          <a:p>
            <a:pPr>
              <a:spcBef>
                <a:spcPct val="50000"/>
              </a:spcBef>
            </a:pPr>
            <a:endParaRPr kumimoji="1" lang="en-US" altLang="zh-CN" sz="2400">
              <a:solidFill>
                <a:schemeClr val="tx1"/>
              </a:solidFill>
              <a:latin typeface="黑体" pitchFamily="49" charset="-122"/>
              <a:ea typeface="黑体" pitchFamily="49" charset="-122"/>
            </a:endParaRPr>
          </a:p>
        </p:txBody>
      </p:sp>
      <p:sp>
        <p:nvSpPr>
          <p:cNvPr id="5124" name="Text Box 3"/>
          <p:cNvSpPr txBox="1">
            <a:spLocks noChangeArrowheads="1"/>
          </p:cNvSpPr>
          <p:nvPr/>
        </p:nvSpPr>
        <p:spPr bwMode="auto">
          <a:xfrm>
            <a:off x="1219200" y="3505200"/>
            <a:ext cx="6477000" cy="400050"/>
          </a:xfrm>
          <a:prstGeom prst="rect">
            <a:avLst/>
          </a:prstGeom>
          <a:noFill/>
          <a:ln w="9525">
            <a:noFill/>
            <a:miter lim="800000"/>
            <a:headEnd/>
            <a:tailEnd/>
          </a:ln>
        </p:spPr>
        <p:txBody>
          <a:bodyPr>
            <a:spAutoFit/>
          </a:bodyPr>
          <a:lstStyle/>
          <a:p>
            <a:pPr>
              <a:spcBef>
                <a:spcPct val="50000"/>
              </a:spcBef>
            </a:pPr>
            <a:endParaRPr kumimoji="1" lang="zh-CN" altLang="zh-CN">
              <a:solidFill>
                <a:schemeClr val="tx1"/>
              </a:solidFill>
              <a:latin typeface="Tahoma" pitchFamily="34" charset="0"/>
            </a:endParaRPr>
          </a:p>
        </p:txBody>
      </p:sp>
      <p:sp>
        <p:nvSpPr>
          <p:cNvPr id="5125" name="Text Box 5"/>
          <p:cNvSpPr txBox="1">
            <a:spLocks noChangeArrowheads="1"/>
          </p:cNvSpPr>
          <p:nvPr/>
        </p:nvSpPr>
        <p:spPr bwMode="auto">
          <a:xfrm>
            <a:off x="914400" y="1063625"/>
            <a:ext cx="6858000" cy="400050"/>
          </a:xfrm>
          <a:prstGeom prst="rect">
            <a:avLst/>
          </a:prstGeom>
          <a:noFill/>
          <a:ln w="9525">
            <a:noFill/>
            <a:miter lim="800000"/>
            <a:headEnd/>
            <a:tailEnd/>
          </a:ln>
        </p:spPr>
        <p:txBody>
          <a:bodyPr>
            <a:spAutoFit/>
          </a:bodyPr>
          <a:lstStyle/>
          <a:p>
            <a:endParaRPr kumimoji="1" lang="zh-CN" altLang="zh-CN">
              <a:solidFill>
                <a:schemeClr val="tx1"/>
              </a:solidFill>
              <a:latin typeface="Tahoma" pitchFamily="34" charset="0"/>
            </a:endParaRPr>
          </a:p>
        </p:txBody>
      </p:sp>
      <p:sp>
        <p:nvSpPr>
          <p:cNvPr id="73734" name="Text Box 6"/>
          <p:cNvSpPr txBox="1">
            <a:spLocks noChangeArrowheads="1"/>
          </p:cNvSpPr>
          <p:nvPr/>
        </p:nvSpPr>
        <p:spPr bwMode="auto">
          <a:xfrm>
            <a:off x="457200" y="685800"/>
            <a:ext cx="8229600" cy="822325"/>
          </a:xfrm>
          <a:prstGeom prst="rect">
            <a:avLst/>
          </a:prstGeom>
          <a:noFill/>
          <a:ln w="9525">
            <a:noFill/>
            <a:miter lim="800000"/>
            <a:headEnd/>
            <a:tailEnd/>
          </a:ln>
        </p:spPr>
        <p:txBody>
          <a:bodyPr>
            <a:spAutoFit/>
          </a:bodyPr>
          <a:lstStyle/>
          <a:p>
            <a:pPr algn="just">
              <a:spcBef>
                <a:spcPct val="50000"/>
              </a:spcBef>
            </a:pPr>
            <a:r>
              <a:rPr kumimoji="1" lang="en-US" altLang="zh-CN" sz="2400" b="1" dirty="0">
                <a:solidFill>
                  <a:srgbClr val="000000"/>
                </a:solidFill>
                <a:latin typeface="宋体" pitchFamily="2" charset="-122"/>
              </a:rPr>
              <a:t>    </a:t>
            </a:r>
            <a:r>
              <a:rPr kumimoji="1" lang="zh-CN" altLang="en-US" sz="2400" dirty="0">
                <a:solidFill>
                  <a:schemeClr val="tx1"/>
                </a:solidFill>
                <a:latin typeface="黑体" pitchFamily="49" charset="-122"/>
                <a:ea typeface="黑体" pitchFamily="49" charset="-122"/>
              </a:rPr>
              <a:t>由于等位基因的作用，双亲的性状可以在后代的同一个体的不同的部位表现出来，造成镶嵌图式，叫做镶嵌显性。</a:t>
            </a:r>
            <a:endParaRPr kumimoji="1" lang="zh-CN" altLang="en-US" dirty="0">
              <a:solidFill>
                <a:schemeClr val="tx1"/>
              </a:solidFill>
              <a:latin typeface="黑体" pitchFamily="49" charset="-122"/>
              <a:ea typeface="黑体" pitchFamily="49" charset="-122"/>
            </a:endParaRPr>
          </a:p>
        </p:txBody>
      </p:sp>
      <p:graphicFrame>
        <p:nvGraphicFramePr>
          <p:cNvPr id="73732" name="Object 4"/>
          <p:cNvGraphicFramePr>
            <a:graphicFrameLocks noChangeAspect="1"/>
          </p:cNvGraphicFramePr>
          <p:nvPr/>
        </p:nvGraphicFramePr>
        <p:xfrm>
          <a:off x="4572000" y="1828800"/>
          <a:ext cx="3873500" cy="4064000"/>
        </p:xfrm>
        <a:graphic>
          <a:graphicData uri="http://schemas.openxmlformats.org/presentationml/2006/ole">
            <mc:AlternateContent xmlns:mc="http://schemas.openxmlformats.org/markup-compatibility/2006">
              <mc:Choice xmlns:v="urn:schemas-microsoft-com:vml" Requires="v">
                <p:oleObj spid="_x0000_s5148" name="Photo Editor 照片" r:id="rId3" imgW="6792273" imgH="7125695" progId="">
                  <p:embed/>
                </p:oleObj>
              </mc:Choice>
              <mc:Fallback>
                <p:oleObj name="Photo Editor 照片" r:id="rId3" imgW="6792273" imgH="7125695" progId="">
                  <p:embed/>
                  <p:pic>
                    <p:nvPicPr>
                      <p:cNvPr id="0" name="Picture 15"/>
                      <p:cNvPicPr>
                        <a:picLocks noChangeAspect="1" noChangeArrowheads="1"/>
                      </p:cNvPicPr>
                      <p:nvPr/>
                    </p:nvPicPr>
                    <p:blipFill>
                      <a:blip r:embed="rId4">
                        <a:lum bright="24000"/>
                        <a:extLst>
                          <a:ext uri="{28A0092B-C50C-407E-A947-70E740481C1C}">
                            <a14:useLocalDpi xmlns:a14="http://schemas.microsoft.com/office/drawing/2010/main" val="0"/>
                          </a:ext>
                        </a:extLst>
                      </a:blip>
                      <a:srcRect/>
                      <a:stretch>
                        <a:fillRect/>
                      </a:stretch>
                    </p:blipFill>
                    <p:spPr bwMode="auto">
                      <a:xfrm>
                        <a:off x="4572000" y="1828800"/>
                        <a:ext cx="38735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76200" y="1066800"/>
            <a:ext cx="8915400" cy="501676"/>
          </a:xfrm>
          <a:prstGeom prst="rect">
            <a:avLst/>
          </a:prstGeom>
          <a:noFill/>
          <a:ln w="9525">
            <a:noFill/>
            <a:miter lim="800000"/>
            <a:headEnd/>
            <a:tailEnd/>
          </a:ln>
        </p:spPr>
        <p:txBody>
          <a:bodyPr wrap="square">
            <a:spAutoFit/>
          </a:bodyPr>
          <a:lstStyle/>
          <a:p>
            <a:pPr algn="just">
              <a:lnSpc>
                <a:spcPct val="95000"/>
              </a:lnSpc>
              <a:spcBef>
                <a:spcPct val="30000"/>
              </a:spcBef>
            </a:pPr>
            <a:r>
              <a:rPr kumimoji="1" lang="zh-CN" altLang="en-US" sz="2800" dirty="0" smtClean="0">
                <a:latin typeface="Times New Roman" pitchFamily="18" charset="0"/>
                <a:ea typeface="黑体" pitchFamily="49" charset="-122"/>
              </a:rPr>
              <a:t> 隐性致死</a:t>
            </a:r>
            <a:r>
              <a:rPr kumimoji="1" lang="zh-CN" altLang="en-US" sz="2800" dirty="0">
                <a:solidFill>
                  <a:schemeClr val="tx1"/>
                </a:solidFill>
                <a:latin typeface="Times New Roman" pitchFamily="18" charset="0"/>
                <a:ea typeface="黑体" pitchFamily="49" charset="-122"/>
              </a:rPr>
              <a:t>：纯合子</a:t>
            </a:r>
            <a:r>
              <a:rPr kumimoji="1" lang="zh-CN" altLang="en-US" sz="2800" dirty="0" smtClean="0">
                <a:solidFill>
                  <a:schemeClr val="tx1"/>
                </a:solidFill>
                <a:latin typeface="Times New Roman" pitchFamily="18" charset="0"/>
                <a:ea typeface="黑体" pitchFamily="49" charset="-122"/>
              </a:rPr>
              <a:t>致死</a:t>
            </a:r>
            <a:endParaRPr kumimoji="1" lang="zh-CN" altLang="en-US" sz="2800" dirty="0">
              <a:solidFill>
                <a:schemeClr val="tx1"/>
              </a:solidFill>
              <a:latin typeface="Times New Roman" pitchFamily="18" charset="0"/>
              <a:ea typeface="黑体" pitchFamily="49" charset="-122"/>
            </a:endParaRPr>
          </a:p>
        </p:txBody>
      </p:sp>
      <p:sp>
        <p:nvSpPr>
          <p:cNvPr id="46083" name="Rectangle 4"/>
          <p:cNvSpPr>
            <a:spLocks noChangeArrowheads="1"/>
          </p:cNvSpPr>
          <p:nvPr/>
        </p:nvSpPr>
        <p:spPr bwMode="auto">
          <a:xfrm>
            <a:off x="1066800" y="283721"/>
            <a:ext cx="7620000" cy="838200"/>
          </a:xfrm>
          <a:prstGeom prst="rect">
            <a:avLst/>
          </a:prstGeom>
          <a:noFill/>
          <a:ln w="9525">
            <a:noFill/>
            <a:miter lim="800000"/>
            <a:headEnd/>
            <a:tailEnd/>
          </a:ln>
        </p:spPr>
        <p:txBody>
          <a:bodyPr anchor="ctr"/>
          <a:lstStyle/>
          <a:p>
            <a:pPr eaLnBrk="0" hangingPunct="0"/>
            <a:r>
              <a:rPr lang="zh-CN" altLang="en-US" sz="4000" dirty="0">
                <a:solidFill>
                  <a:schemeClr val="tx2"/>
                </a:solidFill>
              </a:rPr>
              <a:t>　</a:t>
            </a:r>
            <a:r>
              <a:rPr lang="zh-CN" altLang="en-US" sz="4000" dirty="0" smtClean="0">
                <a:solidFill>
                  <a:schemeClr val="tx2"/>
                </a:solidFill>
              </a:rPr>
              <a:t>            </a:t>
            </a:r>
            <a:r>
              <a:rPr lang="zh-CN" altLang="en-US" sz="3200" b="1" dirty="0" smtClean="0">
                <a:solidFill>
                  <a:schemeClr val="tx1"/>
                </a:solidFill>
                <a:latin typeface="黑体" pitchFamily="49" charset="-122"/>
                <a:ea typeface="黑体" pitchFamily="49" charset="-122"/>
              </a:rPr>
              <a:t>③ </a:t>
            </a:r>
            <a:r>
              <a:rPr kumimoji="1" lang="zh-CN" altLang="en-US" sz="3200" b="1" dirty="0" smtClean="0">
                <a:solidFill>
                  <a:schemeClr val="tx1"/>
                </a:solidFill>
                <a:latin typeface="黑体" pitchFamily="49" charset="-122"/>
                <a:ea typeface="黑体" pitchFamily="49" charset="-122"/>
              </a:rPr>
              <a:t>致死等位基因</a:t>
            </a:r>
            <a:endParaRPr kumimoji="1" lang="zh-CN" altLang="en-US" sz="3200" dirty="0">
              <a:latin typeface="华文新魏" pitchFamily="2" charset="-122"/>
              <a:ea typeface="华文新魏" pitchFamily="2" charset="-122"/>
            </a:endParaRPr>
          </a:p>
        </p:txBody>
      </p:sp>
      <p:pic>
        <p:nvPicPr>
          <p:cNvPr id="2" name="图片 1"/>
          <p:cNvPicPr>
            <a:picLocks noChangeAspect="1"/>
          </p:cNvPicPr>
          <p:nvPr/>
        </p:nvPicPr>
        <p:blipFill>
          <a:blip r:embed="rId2" cstate="print"/>
          <a:stretch>
            <a:fillRect/>
          </a:stretch>
        </p:blipFill>
        <p:spPr>
          <a:xfrm>
            <a:off x="4343400" y="1303783"/>
            <a:ext cx="4136934" cy="5174226"/>
          </a:xfrm>
          <a:prstGeom prst="rect">
            <a:avLst/>
          </a:prstGeom>
        </p:spPr>
      </p:pic>
      <p:sp>
        <p:nvSpPr>
          <p:cNvPr id="3" name="文本框 2"/>
          <p:cNvSpPr txBox="1"/>
          <p:nvPr/>
        </p:nvSpPr>
        <p:spPr>
          <a:xfrm>
            <a:off x="381000" y="2638247"/>
            <a:ext cx="3352800" cy="1384995"/>
          </a:xfrm>
          <a:prstGeom prst="rect">
            <a:avLst/>
          </a:prstGeom>
          <a:noFill/>
        </p:spPr>
        <p:txBody>
          <a:bodyPr wrap="square" rtlCol="0">
            <a:spAutoFit/>
          </a:bodyPr>
          <a:lstStyle/>
          <a:p>
            <a:r>
              <a:rPr lang="en-US" altLang="zh-CN" sz="2800" dirty="0" smtClean="0">
                <a:latin typeface="黑体" panose="02010609060101010101" pitchFamily="49" charset="-122"/>
                <a:ea typeface="黑体" panose="02010609060101010101" pitchFamily="49" charset="-122"/>
              </a:rPr>
              <a:t>A</a:t>
            </a:r>
            <a:r>
              <a:rPr lang="en-US" altLang="zh-CN" sz="2800" baseline="30000" dirty="0" smtClean="0">
                <a:latin typeface="黑体" panose="02010609060101010101" pitchFamily="49" charset="-122"/>
                <a:ea typeface="黑体" panose="02010609060101010101" pitchFamily="49" charset="-122"/>
              </a:rPr>
              <a:t>y</a:t>
            </a:r>
            <a:r>
              <a:rPr lang="zh-CN" altLang="en-US" sz="2800" dirty="0" smtClean="0">
                <a:latin typeface="黑体" panose="02010609060101010101" pitchFamily="49" charset="-122"/>
                <a:ea typeface="黑体" panose="02010609060101010101" pitchFamily="49" charset="-122"/>
              </a:rPr>
              <a:t>在皮毛颜色上是显性的，但在致死性上是隐性的。</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3657600" y="304800"/>
            <a:ext cx="2875722" cy="618631"/>
          </a:xfrm>
          <a:prstGeom prst="rect">
            <a:avLst/>
          </a:prstGeom>
          <a:noFill/>
          <a:ln w="9525">
            <a:noFill/>
            <a:miter lim="800000"/>
            <a:headEnd/>
            <a:tailEnd/>
          </a:ln>
        </p:spPr>
        <p:txBody>
          <a:bodyPr wrap="square">
            <a:spAutoFit/>
          </a:bodyPr>
          <a:lstStyle/>
          <a:p>
            <a:pPr algn="just">
              <a:lnSpc>
                <a:spcPct val="95000"/>
              </a:lnSpc>
              <a:spcBef>
                <a:spcPct val="30000"/>
              </a:spcBef>
            </a:pPr>
            <a:r>
              <a:rPr kumimoji="1" lang="zh-CN" altLang="en-US" sz="3600" dirty="0" smtClean="0">
                <a:latin typeface="Times New Roman" pitchFamily="18" charset="0"/>
                <a:ea typeface="黑体" pitchFamily="49" charset="-122"/>
              </a:rPr>
              <a:t>   </a:t>
            </a:r>
            <a:r>
              <a:rPr kumimoji="1" lang="zh-CN" altLang="en-US" sz="2800" dirty="0" smtClean="0">
                <a:latin typeface="Times New Roman" pitchFamily="18" charset="0"/>
                <a:ea typeface="黑体" pitchFamily="49" charset="-122"/>
              </a:rPr>
              <a:t>显性致死</a:t>
            </a:r>
            <a:r>
              <a:rPr kumimoji="1" lang="zh-CN" altLang="en-US" sz="2800" dirty="0" smtClean="0">
                <a:solidFill>
                  <a:schemeClr val="tx1"/>
                </a:solidFill>
                <a:latin typeface="Times New Roman" pitchFamily="18" charset="0"/>
                <a:ea typeface="黑体" pitchFamily="49" charset="-122"/>
              </a:rPr>
              <a:t> </a:t>
            </a:r>
            <a:endParaRPr kumimoji="1" lang="zh-CN" altLang="en-US" sz="2800" dirty="0">
              <a:solidFill>
                <a:schemeClr val="tx1"/>
              </a:solidFill>
              <a:latin typeface="Times New Roman" pitchFamily="18" charset="0"/>
              <a:ea typeface="黑体" pitchFamily="49"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980321806"/>
              </p:ext>
            </p:extLst>
          </p:nvPr>
        </p:nvGraphicFramePr>
        <p:xfrm>
          <a:off x="228600" y="1524000"/>
          <a:ext cx="4724400" cy="3352800"/>
        </p:xfrm>
        <a:graphic>
          <a:graphicData uri="http://schemas.openxmlformats.org/drawingml/2006/table">
            <a:tbl>
              <a:tblPr>
                <a:tableStyleId>{5C22544A-7EE6-4342-B048-85BDC9FD1C3A}</a:tableStyleId>
              </a:tblPr>
              <a:tblGrid>
                <a:gridCol w="1574800">
                  <a:extLst>
                    <a:ext uri="{9D8B030D-6E8A-4147-A177-3AD203B41FA5}">
                      <a16:colId xmlns:a16="http://schemas.microsoft.com/office/drawing/2014/main" val="2952306084"/>
                    </a:ext>
                  </a:extLst>
                </a:gridCol>
                <a:gridCol w="1574800">
                  <a:extLst>
                    <a:ext uri="{9D8B030D-6E8A-4147-A177-3AD203B41FA5}">
                      <a16:colId xmlns:a16="http://schemas.microsoft.com/office/drawing/2014/main" val="2725658246"/>
                    </a:ext>
                  </a:extLst>
                </a:gridCol>
                <a:gridCol w="1574800">
                  <a:extLst>
                    <a:ext uri="{9D8B030D-6E8A-4147-A177-3AD203B41FA5}">
                      <a16:colId xmlns:a16="http://schemas.microsoft.com/office/drawing/2014/main" val="1896529691"/>
                    </a:ext>
                  </a:extLst>
                </a:gridCol>
              </a:tblGrid>
              <a:tr h="1117600">
                <a:tc>
                  <a:txBody>
                    <a:bodyPr/>
                    <a:lstStyle/>
                    <a:p>
                      <a:pPr algn="ctr" fontAlgn="ctr"/>
                      <a:r>
                        <a:rPr lang="zh-CN" altLang="en-US" sz="2800" u="none" strike="noStrike" dirty="0">
                          <a:effectLst/>
                        </a:rPr>
                        <a:t>　</a:t>
                      </a:r>
                      <a:endParaRPr lang="zh-CN" altLang="en-US" sz="2800" b="0" i="0" u="none" strike="noStrike" dirty="0">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1">
                        <a:lumMod val="40000"/>
                        <a:lumOff val="60000"/>
                      </a:schemeClr>
                    </a:solidFill>
                  </a:tcPr>
                </a:tc>
                <a:tc>
                  <a:txBody>
                    <a:bodyPr/>
                    <a:lstStyle/>
                    <a:p>
                      <a:pPr algn="ctr" fontAlgn="ctr"/>
                      <a:r>
                        <a:rPr lang="en-US" sz="2800" u="none" strike="noStrike" dirty="0">
                          <a:effectLst/>
                        </a:rPr>
                        <a:t>L</a:t>
                      </a:r>
                      <a:endParaRPr lang="en-US" sz="2800" b="0" i="0" u="none" strike="noStrike" dirty="0">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1">
                        <a:lumMod val="40000"/>
                        <a:lumOff val="60000"/>
                      </a:schemeClr>
                    </a:solidFill>
                  </a:tcPr>
                </a:tc>
                <a:tc>
                  <a:txBody>
                    <a:bodyPr/>
                    <a:lstStyle/>
                    <a:p>
                      <a:pPr algn="ctr" fontAlgn="ctr"/>
                      <a:r>
                        <a:rPr lang="en-US" sz="2800" u="none" strike="noStrike" dirty="0">
                          <a:effectLst/>
                        </a:rPr>
                        <a:t>l</a:t>
                      </a:r>
                      <a:endParaRPr lang="en-US" sz="2800" b="0" i="0" u="none" strike="noStrike" dirty="0">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1">
                        <a:lumMod val="40000"/>
                        <a:lumOff val="60000"/>
                      </a:schemeClr>
                    </a:solidFill>
                  </a:tcPr>
                </a:tc>
                <a:extLst>
                  <a:ext uri="{0D108BD9-81ED-4DB2-BD59-A6C34878D82A}">
                    <a16:rowId xmlns:a16="http://schemas.microsoft.com/office/drawing/2014/main" val="2613616660"/>
                  </a:ext>
                </a:extLst>
              </a:tr>
              <a:tr h="1117600">
                <a:tc>
                  <a:txBody>
                    <a:bodyPr/>
                    <a:lstStyle/>
                    <a:p>
                      <a:pPr algn="ctr" fontAlgn="ctr"/>
                      <a:r>
                        <a:rPr lang="en-US" sz="2800" u="none" strike="noStrike">
                          <a:effectLst/>
                        </a:rPr>
                        <a:t>L</a:t>
                      </a:r>
                      <a:endParaRPr lang="en-US" sz="2800" b="0" i="0" u="none" strike="noStrike">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1">
                        <a:lumMod val="40000"/>
                        <a:lumOff val="60000"/>
                      </a:schemeClr>
                    </a:solidFill>
                  </a:tcPr>
                </a:tc>
                <a:tc>
                  <a:txBody>
                    <a:bodyPr/>
                    <a:lstStyle/>
                    <a:p>
                      <a:pPr algn="ctr" fontAlgn="ctr"/>
                      <a:r>
                        <a:rPr lang="en-US" sz="2800" u="none" strike="noStrike" dirty="0">
                          <a:solidFill>
                            <a:srgbClr val="FF0000"/>
                          </a:solidFill>
                          <a:effectLst/>
                        </a:rPr>
                        <a:t>LL</a:t>
                      </a:r>
                      <a:endParaRPr lang="en-US" sz="2800" b="0" i="0" u="none" strike="noStrike" dirty="0">
                        <a:solidFill>
                          <a:srgbClr val="FF0000"/>
                        </a:solidFill>
                        <a:effectLst/>
                        <a:latin typeface="黑体" panose="02010609060101010101" pitchFamily="49" charset="-122"/>
                        <a:ea typeface="黑体" panose="02010609060101010101" pitchFamily="49" charset="-122"/>
                      </a:endParaRPr>
                    </a:p>
                  </a:txBody>
                  <a:tcPr marL="6350" marR="6350" marT="6350" marB="0" anchor="ctr">
                    <a:solidFill>
                      <a:schemeClr val="bg2">
                        <a:lumMod val="50000"/>
                        <a:lumOff val="50000"/>
                      </a:schemeClr>
                    </a:solidFill>
                  </a:tcPr>
                </a:tc>
                <a:tc>
                  <a:txBody>
                    <a:bodyPr/>
                    <a:lstStyle/>
                    <a:p>
                      <a:pPr algn="ctr" fontAlgn="ctr"/>
                      <a:r>
                        <a:rPr lang="en-US" sz="2800" u="none" strike="noStrike" dirty="0" err="1">
                          <a:solidFill>
                            <a:srgbClr val="FF0000"/>
                          </a:solidFill>
                          <a:effectLst/>
                        </a:rPr>
                        <a:t>Ll</a:t>
                      </a:r>
                      <a:endParaRPr lang="en-US" sz="2800" b="0" i="0" u="none" strike="noStrike" dirty="0">
                        <a:solidFill>
                          <a:srgbClr val="FF0000"/>
                        </a:solidFill>
                        <a:effectLst/>
                        <a:latin typeface="黑体" panose="02010609060101010101" pitchFamily="49" charset="-122"/>
                        <a:ea typeface="黑体" panose="02010609060101010101" pitchFamily="49" charset="-122"/>
                      </a:endParaRPr>
                    </a:p>
                  </a:txBody>
                  <a:tcPr marL="6350" marR="6350" marT="6350" marB="0" anchor="ctr">
                    <a:solidFill>
                      <a:schemeClr val="bg2">
                        <a:lumMod val="50000"/>
                        <a:lumOff val="50000"/>
                      </a:schemeClr>
                    </a:solidFill>
                  </a:tcPr>
                </a:tc>
                <a:extLst>
                  <a:ext uri="{0D108BD9-81ED-4DB2-BD59-A6C34878D82A}">
                    <a16:rowId xmlns:a16="http://schemas.microsoft.com/office/drawing/2014/main" val="2499910702"/>
                  </a:ext>
                </a:extLst>
              </a:tr>
              <a:tr h="1117600">
                <a:tc>
                  <a:txBody>
                    <a:bodyPr/>
                    <a:lstStyle/>
                    <a:p>
                      <a:pPr algn="ctr" fontAlgn="ctr"/>
                      <a:r>
                        <a:rPr lang="en-US" sz="2800" u="none" strike="noStrike" dirty="0">
                          <a:effectLst/>
                        </a:rPr>
                        <a:t>l</a:t>
                      </a:r>
                      <a:endParaRPr lang="en-US" sz="2800" b="0" i="0" u="none" strike="noStrike" dirty="0">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1">
                        <a:lumMod val="40000"/>
                        <a:lumOff val="60000"/>
                      </a:schemeClr>
                    </a:solidFill>
                  </a:tcPr>
                </a:tc>
                <a:tc>
                  <a:txBody>
                    <a:bodyPr/>
                    <a:lstStyle/>
                    <a:p>
                      <a:pPr algn="ctr" fontAlgn="ctr"/>
                      <a:r>
                        <a:rPr lang="en-US" sz="2800" u="none" strike="noStrike" dirty="0" err="1">
                          <a:solidFill>
                            <a:srgbClr val="FF0000"/>
                          </a:solidFill>
                          <a:effectLst/>
                        </a:rPr>
                        <a:t>lL</a:t>
                      </a:r>
                      <a:endParaRPr lang="en-US" sz="2800" b="0" i="0" u="none" strike="noStrike" dirty="0">
                        <a:solidFill>
                          <a:srgbClr val="FF0000"/>
                        </a:solidFill>
                        <a:effectLst/>
                        <a:latin typeface="黑体" panose="02010609060101010101" pitchFamily="49" charset="-122"/>
                        <a:ea typeface="黑体" panose="02010609060101010101" pitchFamily="49" charset="-122"/>
                      </a:endParaRPr>
                    </a:p>
                  </a:txBody>
                  <a:tcPr marL="6350" marR="6350" marT="6350" marB="0" anchor="ctr">
                    <a:solidFill>
                      <a:schemeClr val="bg2">
                        <a:lumMod val="50000"/>
                        <a:lumOff val="50000"/>
                      </a:schemeClr>
                    </a:solidFill>
                  </a:tcPr>
                </a:tc>
                <a:tc>
                  <a:txBody>
                    <a:bodyPr/>
                    <a:lstStyle/>
                    <a:p>
                      <a:pPr algn="ctr" fontAlgn="ctr"/>
                      <a:r>
                        <a:rPr lang="en-US" sz="2800" u="none" strike="noStrike" dirty="0" err="1">
                          <a:effectLst/>
                        </a:rPr>
                        <a:t>ll</a:t>
                      </a:r>
                      <a:endParaRPr lang="en-US" sz="2800" b="0" i="0" u="none" strike="noStrike" dirty="0">
                        <a:solidFill>
                          <a:srgbClr val="000000"/>
                        </a:solidFill>
                        <a:effectLst/>
                        <a:latin typeface="黑体" panose="02010609060101010101" pitchFamily="49" charset="-122"/>
                        <a:ea typeface="黑体" panose="02010609060101010101" pitchFamily="49" charset="-122"/>
                      </a:endParaRPr>
                    </a:p>
                  </a:txBody>
                  <a:tcPr marL="6350" marR="6350" marT="6350" marB="0" anchor="ctr">
                    <a:solidFill>
                      <a:schemeClr val="bg2">
                        <a:lumMod val="50000"/>
                        <a:lumOff val="50000"/>
                      </a:schemeClr>
                    </a:solidFill>
                  </a:tcPr>
                </a:tc>
                <a:extLst>
                  <a:ext uri="{0D108BD9-81ED-4DB2-BD59-A6C34878D82A}">
                    <a16:rowId xmlns:a16="http://schemas.microsoft.com/office/drawing/2014/main" val="2394604136"/>
                  </a:ext>
                </a:extLst>
              </a:tr>
            </a:tbl>
          </a:graphicData>
        </a:graphic>
      </p:graphicFrame>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5523" y="1524000"/>
            <a:ext cx="4058478" cy="3384889"/>
          </a:xfrm>
          <a:prstGeom prst="rect">
            <a:avLst/>
          </a:prstGeom>
        </p:spPr>
      </p:pic>
    </p:spTree>
    <p:extLst>
      <p:ext uri="{BB962C8B-B14F-4D97-AF65-F5344CB8AC3E}">
        <p14:creationId xmlns:p14="http://schemas.microsoft.com/office/powerpoint/2010/main" val="222724981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5" name="Text Box 5"/>
          <p:cNvSpPr txBox="1">
            <a:spLocks noChangeArrowheads="1"/>
          </p:cNvSpPr>
          <p:nvPr/>
        </p:nvSpPr>
        <p:spPr bwMode="auto">
          <a:xfrm>
            <a:off x="457200" y="1676400"/>
            <a:ext cx="8077200" cy="3425825"/>
          </a:xfrm>
          <a:prstGeom prst="rect">
            <a:avLst/>
          </a:prstGeom>
          <a:noFill/>
          <a:ln w="9525">
            <a:noFill/>
            <a:miter lim="800000"/>
            <a:headEnd/>
            <a:tailEnd/>
          </a:ln>
        </p:spPr>
        <p:txBody>
          <a:bodyPr>
            <a:spAutoFit/>
          </a:bodyPr>
          <a:lstStyle/>
          <a:p>
            <a:pPr>
              <a:lnSpc>
                <a:spcPct val="130000"/>
              </a:lnSpc>
              <a:spcBef>
                <a:spcPct val="50000"/>
              </a:spcBef>
            </a:pPr>
            <a:r>
              <a:rPr kumimoji="1" lang="zh-CN" altLang="en-US" sz="2800" dirty="0" smtClean="0">
                <a:solidFill>
                  <a:schemeClr val="tx1"/>
                </a:solidFill>
                <a:latin typeface="华文新魏" pitchFamily="2" charset="-122"/>
                <a:ea typeface="黑体" pitchFamily="49" charset="-122"/>
              </a:rPr>
              <a:t>在</a:t>
            </a:r>
            <a:r>
              <a:rPr kumimoji="1" lang="zh-CN" altLang="en-US" sz="2800" dirty="0">
                <a:solidFill>
                  <a:schemeClr val="tx1"/>
                </a:solidFill>
                <a:latin typeface="华文新魏" pitchFamily="2" charset="-122"/>
                <a:ea typeface="黑体" pitchFamily="49" charset="-122"/>
              </a:rPr>
              <a:t>种群中，同源染色体的相同座位上，可以存在两个以上的等位基因（决定相对性状），构成一个等位基因系列，称为复等位基因。</a:t>
            </a:r>
            <a:r>
              <a:rPr kumimoji="1" lang="zh-CN" altLang="en-US" sz="2800" dirty="0">
                <a:latin typeface="宋体" pitchFamily="2" charset="-122"/>
                <a:ea typeface="黑体" pitchFamily="49" charset="-122"/>
              </a:rPr>
              <a:t>但是，在一个种群里，复等位基因不论有多少，</a:t>
            </a:r>
            <a:r>
              <a:rPr kumimoji="1" lang="zh-CN" altLang="en-US" sz="2800" dirty="0" smtClean="0">
                <a:latin typeface="华文新魏" pitchFamily="2" charset="-122"/>
                <a:ea typeface="黑体" pitchFamily="49" charset="-122"/>
              </a:rPr>
              <a:t>每个二倍体个体</a:t>
            </a:r>
            <a:r>
              <a:rPr kumimoji="1" lang="zh-CN" altLang="en-US" sz="2800" dirty="0">
                <a:latin typeface="华文新魏" pitchFamily="2" charset="-122"/>
                <a:ea typeface="黑体" pitchFamily="49" charset="-122"/>
              </a:rPr>
              <a:t>的体细胞内，最多只能有其中两个，而且遵循分离的原则，配子里仅有其中一个。</a:t>
            </a:r>
          </a:p>
        </p:txBody>
      </p:sp>
      <p:sp>
        <p:nvSpPr>
          <p:cNvPr id="81929" name="Rectangle 9"/>
          <p:cNvSpPr>
            <a:spLocks noChangeArrowheads="1"/>
          </p:cNvSpPr>
          <p:nvPr/>
        </p:nvSpPr>
        <p:spPr bwMode="auto">
          <a:xfrm>
            <a:off x="381000" y="304800"/>
            <a:ext cx="8229600" cy="1143000"/>
          </a:xfrm>
          <a:prstGeom prst="rect">
            <a:avLst/>
          </a:prstGeom>
          <a:noFill/>
          <a:ln w="9525">
            <a:noFill/>
            <a:miter lim="800000"/>
            <a:headEnd/>
            <a:tailEnd/>
          </a:ln>
        </p:spPr>
        <p:txBody>
          <a:bodyPr anchor="ctr"/>
          <a:lstStyle/>
          <a:p>
            <a:pPr eaLnBrk="0" hangingPunct="0"/>
            <a:r>
              <a:rPr lang="zh-CN" altLang="en-US" sz="4400" dirty="0">
                <a:solidFill>
                  <a:schemeClr val="tx2"/>
                </a:solidFill>
              </a:rPr>
              <a:t>　</a:t>
            </a:r>
            <a:r>
              <a:rPr lang="zh-CN" altLang="en-US" sz="3200" b="1" dirty="0">
                <a:solidFill>
                  <a:schemeClr val="tx1"/>
                </a:solidFill>
                <a:latin typeface="黑体" panose="02010609060101010101" pitchFamily="49" charset="-122"/>
                <a:ea typeface="黑体" panose="02010609060101010101" pitchFamily="49" charset="-122"/>
              </a:rPr>
              <a:t>④复等位基因（</a:t>
            </a:r>
            <a:r>
              <a:rPr lang="en-US" altLang="zh-CN" sz="3200" b="1" dirty="0">
                <a:solidFill>
                  <a:schemeClr val="tx1"/>
                </a:solidFill>
                <a:latin typeface="黑体" panose="02010609060101010101" pitchFamily="49" charset="-122"/>
                <a:ea typeface="黑体" panose="02010609060101010101" pitchFamily="49" charset="-122"/>
              </a:rPr>
              <a:t>multiple alleles</a:t>
            </a:r>
            <a:r>
              <a:rPr lang="zh-CN" altLang="en-US" sz="3200" b="1" dirty="0">
                <a:solidFill>
                  <a:schemeClr val="tx1"/>
                </a:solidFill>
                <a:latin typeface="黑体" panose="02010609060101010101" pitchFamily="49" charset="-122"/>
                <a:ea typeface="黑体" panose="02010609060101010101" pitchFamily="49" charset="-122"/>
              </a:rPr>
              <a:t>）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533400"/>
            <a:ext cx="8382000" cy="1742015"/>
          </a:xfrm>
          <a:prstGeom prst="rect">
            <a:avLst/>
          </a:prstGeom>
          <a:noFill/>
          <a:ln w="9525">
            <a:noFill/>
            <a:miter lim="800000"/>
            <a:headEnd/>
            <a:tailEnd/>
          </a:ln>
        </p:spPr>
        <p:txBody>
          <a:bodyPr>
            <a:spAutoFit/>
          </a:bodyPr>
          <a:lstStyle/>
          <a:p>
            <a:pPr algn="just">
              <a:spcBef>
                <a:spcPct val="30000"/>
              </a:spcBef>
            </a:pPr>
            <a:r>
              <a:rPr kumimoji="1" lang="en-US" altLang="zh-CN" sz="2800" b="1" dirty="0">
                <a:solidFill>
                  <a:schemeClr val="tx1"/>
                </a:solidFill>
                <a:latin typeface="宋体" pitchFamily="2" charset="-122"/>
              </a:rPr>
              <a:t>  </a:t>
            </a:r>
            <a:r>
              <a:rPr kumimoji="1" lang="en-US" altLang="zh-CN" sz="2800" dirty="0" smtClean="0">
                <a:latin typeface="Times New Roman" pitchFamily="18" charset="0"/>
                <a:ea typeface="黑体" pitchFamily="49" charset="-122"/>
              </a:rPr>
              <a:t>ABO</a:t>
            </a:r>
            <a:r>
              <a:rPr kumimoji="1" lang="zh-CN" altLang="en-US" sz="2800" dirty="0">
                <a:latin typeface="Times New Roman" pitchFamily="18" charset="0"/>
                <a:ea typeface="黑体" pitchFamily="49" charset="-122"/>
              </a:rPr>
              <a:t>血型</a:t>
            </a:r>
            <a:r>
              <a:rPr kumimoji="1" lang="zh-CN" altLang="en-US" sz="2800" dirty="0">
                <a:solidFill>
                  <a:schemeClr val="tx1"/>
                </a:solidFill>
                <a:latin typeface="Times New Roman" pitchFamily="18" charset="0"/>
                <a:ea typeface="黑体" pitchFamily="49" charset="-122"/>
              </a:rPr>
              <a:t> （</a:t>
            </a:r>
            <a:r>
              <a:rPr kumimoji="1" lang="en-US" altLang="zh-CN" sz="2800" dirty="0">
                <a:solidFill>
                  <a:schemeClr val="tx1"/>
                </a:solidFill>
                <a:latin typeface="Times New Roman" pitchFamily="18" charset="0"/>
                <a:ea typeface="黑体" pitchFamily="49" charset="-122"/>
              </a:rPr>
              <a:t>ABO blood groups</a:t>
            </a:r>
            <a:r>
              <a:rPr kumimoji="1" lang="zh-CN" altLang="en-US" sz="2400" dirty="0">
                <a:solidFill>
                  <a:schemeClr val="tx1"/>
                </a:solidFill>
                <a:latin typeface="Times New Roman" pitchFamily="18" charset="0"/>
                <a:ea typeface="黑体" pitchFamily="49" charset="-122"/>
              </a:rPr>
              <a:t>）</a:t>
            </a:r>
          </a:p>
          <a:p>
            <a:pPr algn="just">
              <a:spcBef>
                <a:spcPct val="30000"/>
              </a:spcBef>
            </a:pPr>
            <a:r>
              <a:rPr kumimoji="1" lang="zh-CN" altLang="en-US" sz="2400" dirty="0">
                <a:solidFill>
                  <a:schemeClr val="tx1"/>
                </a:solidFill>
                <a:latin typeface="Times New Roman" pitchFamily="18" charset="0"/>
                <a:ea typeface="黑体" pitchFamily="49" charset="-122"/>
              </a:rPr>
              <a:t>    </a:t>
            </a:r>
            <a:r>
              <a:rPr kumimoji="1" lang="en-US" altLang="zh-CN" sz="2400" dirty="0" smtClean="0">
                <a:solidFill>
                  <a:schemeClr val="tx1"/>
                </a:solidFill>
                <a:latin typeface="Times New Roman" pitchFamily="18" charset="0"/>
                <a:ea typeface="黑体" pitchFamily="49" charset="-122"/>
              </a:rPr>
              <a:t> ABO</a:t>
            </a:r>
            <a:r>
              <a:rPr kumimoji="1" lang="zh-CN" altLang="en-US" sz="2400" dirty="0">
                <a:solidFill>
                  <a:schemeClr val="tx1"/>
                </a:solidFill>
                <a:latin typeface="Times New Roman" pitchFamily="18" charset="0"/>
                <a:ea typeface="黑体" pitchFamily="49" charset="-122"/>
              </a:rPr>
              <a:t>座位是在人的</a:t>
            </a:r>
            <a:r>
              <a:rPr kumimoji="1" lang="en-US" altLang="zh-CN" sz="2400" dirty="0">
                <a:solidFill>
                  <a:schemeClr val="tx1"/>
                </a:solidFill>
                <a:latin typeface="Times New Roman" pitchFamily="18" charset="0"/>
                <a:ea typeface="黑体" pitchFamily="49" charset="-122"/>
              </a:rPr>
              <a:t>9</a:t>
            </a:r>
            <a:r>
              <a:rPr kumimoji="1" lang="zh-CN" altLang="en-US" sz="2400" dirty="0">
                <a:solidFill>
                  <a:schemeClr val="tx1"/>
                </a:solidFill>
                <a:latin typeface="Times New Roman" pitchFamily="18" charset="0"/>
                <a:ea typeface="黑体" pitchFamily="49" charset="-122"/>
              </a:rPr>
              <a:t>染色体上，具有三个等位基因</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A</a:t>
            </a:r>
            <a:r>
              <a:rPr kumimoji="1" lang="en-US" altLang="zh-CN" sz="2400" dirty="0">
                <a:solidFill>
                  <a:schemeClr val="tx1"/>
                </a:solidFill>
                <a:latin typeface="Times New Roman" pitchFamily="18" charset="0"/>
                <a:ea typeface="黑体" pitchFamily="49" charset="-122"/>
              </a:rPr>
              <a:t> </a:t>
            </a:r>
            <a:r>
              <a:rPr kumimoji="1" lang="zh-CN" altLang="en-US" sz="2400" dirty="0">
                <a:solidFill>
                  <a:schemeClr val="tx1"/>
                </a:solidFill>
                <a:latin typeface="Times New Roman" pitchFamily="18" charset="0"/>
                <a:ea typeface="黑体" pitchFamily="49" charset="-122"/>
              </a:rPr>
              <a:t>、</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B</a:t>
            </a:r>
            <a:r>
              <a:rPr kumimoji="1" lang="zh-CN" altLang="en-US" sz="2400" dirty="0">
                <a:solidFill>
                  <a:schemeClr val="tx1"/>
                </a:solidFill>
                <a:latin typeface="Times New Roman" pitchFamily="18" charset="0"/>
                <a:ea typeface="黑体" pitchFamily="49" charset="-122"/>
              </a:rPr>
              <a:t>和</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O</a:t>
            </a:r>
            <a:r>
              <a:rPr kumimoji="1" lang="zh-CN" altLang="en-US" sz="2400" dirty="0">
                <a:solidFill>
                  <a:schemeClr val="tx1"/>
                </a:solidFill>
                <a:latin typeface="Times New Roman" pitchFamily="18" charset="0"/>
                <a:ea typeface="黑体" pitchFamily="49" charset="-122"/>
              </a:rPr>
              <a:t>（</a:t>
            </a:r>
            <a:r>
              <a:rPr kumimoji="1" lang="en-US" altLang="zh-CN" sz="2400" dirty="0" err="1">
                <a:solidFill>
                  <a:schemeClr val="tx1"/>
                </a:solidFill>
                <a:latin typeface="Times New Roman" pitchFamily="18" charset="0"/>
                <a:ea typeface="黑体" pitchFamily="49" charset="-122"/>
              </a:rPr>
              <a:t>i</a:t>
            </a:r>
            <a:r>
              <a:rPr kumimoji="1" lang="zh-CN" altLang="en-US" sz="2400" dirty="0">
                <a:solidFill>
                  <a:schemeClr val="tx1"/>
                </a:solidFill>
                <a:latin typeface="Times New Roman" pitchFamily="18" charset="0"/>
                <a:ea typeface="黑体" pitchFamily="49" charset="-122"/>
              </a:rPr>
              <a:t>），是一复等位系列。其中</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A</a:t>
            </a:r>
            <a:r>
              <a:rPr kumimoji="1" lang="zh-CN" altLang="en-US" sz="2400" dirty="0">
                <a:solidFill>
                  <a:schemeClr val="tx1"/>
                </a:solidFill>
                <a:latin typeface="Times New Roman" pitchFamily="18" charset="0"/>
                <a:ea typeface="黑体" pitchFamily="49" charset="-122"/>
              </a:rPr>
              <a:t>和</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B</a:t>
            </a:r>
            <a:r>
              <a:rPr kumimoji="1" lang="zh-CN" altLang="en-US" sz="2400" dirty="0">
                <a:solidFill>
                  <a:schemeClr val="tx1"/>
                </a:solidFill>
                <a:latin typeface="Times New Roman" pitchFamily="18" charset="0"/>
                <a:ea typeface="黑体" pitchFamily="49" charset="-122"/>
              </a:rPr>
              <a:t>为共显性，</a:t>
            </a:r>
            <a:r>
              <a:rPr kumimoji="1" lang="en-US" altLang="zh-CN" sz="2400" dirty="0">
                <a:solidFill>
                  <a:schemeClr val="tx1"/>
                </a:solidFill>
                <a:latin typeface="Times New Roman" pitchFamily="18" charset="0"/>
                <a:ea typeface="黑体" pitchFamily="49" charset="-122"/>
              </a:rPr>
              <a:t>I</a:t>
            </a:r>
            <a:r>
              <a:rPr kumimoji="1" lang="en-US" altLang="zh-CN" sz="2400" baseline="30000" dirty="0">
                <a:solidFill>
                  <a:schemeClr val="tx1"/>
                </a:solidFill>
                <a:latin typeface="Times New Roman" pitchFamily="18" charset="0"/>
                <a:ea typeface="黑体" pitchFamily="49" charset="-122"/>
              </a:rPr>
              <a:t>O</a:t>
            </a:r>
            <a:r>
              <a:rPr kumimoji="1" lang="zh-CN" altLang="en-US" sz="2400" dirty="0">
                <a:solidFill>
                  <a:schemeClr val="tx1"/>
                </a:solidFill>
                <a:latin typeface="Times New Roman" pitchFamily="18" charset="0"/>
                <a:ea typeface="黑体" pitchFamily="49" charset="-122"/>
              </a:rPr>
              <a:t>（</a:t>
            </a:r>
            <a:r>
              <a:rPr kumimoji="1" lang="en-US" altLang="zh-CN" sz="2400" dirty="0" err="1">
                <a:solidFill>
                  <a:schemeClr val="tx1"/>
                </a:solidFill>
                <a:latin typeface="Times New Roman" pitchFamily="18" charset="0"/>
                <a:ea typeface="黑体" pitchFamily="49" charset="-122"/>
              </a:rPr>
              <a:t>i</a:t>
            </a:r>
            <a:r>
              <a:rPr kumimoji="1" lang="zh-CN" altLang="en-US" sz="2400" dirty="0">
                <a:solidFill>
                  <a:schemeClr val="tx1"/>
                </a:solidFill>
                <a:latin typeface="Times New Roman" pitchFamily="18" charset="0"/>
                <a:ea typeface="黑体" pitchFamily="49" charset="-122"/>
              </a:rPr>
              <a:t>）对其余两个等位基因为隐性</a:t>
            </a:r>
            <a:r>
              <a:rPr kumimoji="1" lang="zh-CN" altLang="en-US" sz="2400" dirty="0" smtClean="0">
                <a:solidFill>
                  <a:schemeClr val="tx1"/>
                </a:solidFill>
                <a:latin typeface="Times New Roman" pitchFamily="18" charset="0"/>
                <a:ea typeface="黑体" pitchFamily="49" charset="-122"/>
              </a:rPr>
              <a:t>。</a:t>
            </a:r>
            <a:endParaRPr kumimoji="1" lang="zh-CN" altLang="en-US" sz="2400" dirty="0">
              <a:solidFill>
                <a:schemeClr val="tx1"/>
              </a:solidFill>
              <a:latin typeface="Times New Roman" pitchFamily="18" charset="0"/>
              <a:ea typeface="黑体" pitchFamily="49" charset="-122"/>
            </a:endParaRPr>
          </a:p>
        </p:txBody>
      </p:sp>
      <p:pic>
        <p:nvPicPr>
          <p:cNvPr id="2" name="图片 1"/>
          <p:cNvPicPr>
            <a:picLocks noChangeAspect="1"/>
          </p:cNvPicPr>
          <p:nvPr/>
        </p:nvPicPr>
        <p:blipFill>
          <a:blip r:embed="rId2" cstate="print"/>
          <a:stretch>
            <a:fillRect/>
          </a:stretch>
        </p:blipFill>
        <p:spPr>
          <a:xfrm>
            <a:off x="1154396" y="2667000"/>
            <a:ext cx="6433138" cy="3657600"/>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609600"/>
            <a:ext cx="8382000" cy="954107"/>
          </a:xfrm>
          <a:prstGeom prst="rect">
            <a:avLst/>
          </a:prstGeom>
          <a:noFill/>
          <a:ln w="9525">
            <a:noFill/>
            <a:miter lim="800000"/>
            <a:headEnd/>
            <a:tailEnd/>
          </a:ln>
        </p:spPr>
        <p:txBody>
          <a:bodyPr>
            <a:spAutoFit/>
          </a:bodyPr>
          <a:lstStyle/>
          <a:p>
            <a:pPr algn="just">
              <a:spcBef>
                <a:spcPct val="30000"/>
              </a:spcBef>
            </a:pPr>
            <a:r>
              <a:rPr kumimoji="1" lang="zh-CN" altLang="en-US" sz="2800" b="1" dirty="0" smtClean="0">
                <a:solidFill>
                  <a:schemeClr val="tx1"/>
                </a:solidFill>
                <a:latin typeface="宋体" pitchFamily="2" charset="-122"/>
              </a:rPr>
              <a:t>人组织相容性基因</a:t>
            </a:r>
            <a:r>
              <a:rPr kumimoji="1" lang="en-US" altLang="zh-CN" sz="2800" b="1" dirty="0" smtClean="0">
                <a:solidFill>
                  <a:schemeClr val="tx1"/>
                </a:solidFill>
                <a:latin typeface="宋体" pitchFamily="2" charset="-122"/>
              </a:rPr>
              <a:t>HLA-A</a:t>
            </a:r>
            <a:r>
              <a:rPr kumimoji="1" lang="zh-CN" altLang="en-US" sz="2800" b="1" dirty="0" smtClean="0">
                <a:solidFill>
                  <a:schemeClr val="tx1"/>
                </a:solidFill>
                <a:latin typeface="宋体" pitchFamily="2" charset="-122"/>
              </a:rPr>
              <a:t>、</a:t>
            </a:r>
            <a:r>
              <a:rPr kumimoji="1" lang="en-US" altLang="zh-CN" sz="2800" b="1" dirty="0" smtClean="0">
                <a:solidFill>
                  <a:schemeClr val="tx1"/>
                </a:solidFill>
                <a:latin typeface="宋体" pitchFamily="2" charset="-122"/>
              </a:rPr>
              <a:t>HLA-B</a:t>
            </a:r>
            <a:r>
              <a:rPr kumimoji="1" lang="zh-CN" altLang="en-US" sz="2800" b="1" dirty="0" smtClean="0">
                <a:solidFill>
                  <a:schemeClr val="tx1"/>
                </a:solidFill>
                <a:latin typeface="宋体" pitchFamily="2" charset="-122"/>
              </a:rPr>
              <a:t>、和</a:t>
            </a:r>
            <a:r>
              <a:rPr kumimoji="1" lang="en-US" altLang="zh-CN" sz="2800" b="1" dirty="0" smtClean="0">
                <a:solidFill>
                  <a:schemeClr val="tx1"/>
                </a:solidFill>
                <a:latin typeface="宋体" pitchFamily="2" charset="-122"/>
              </a:rPr>
              <a:t>HLA-C</a:t>
            </a:r>
            <a:r>
              <a:rPr kumimoji="1" lang="zh-CN" altLang="en-US" sz="2800" b="1" dirty="0" smtClean="0">
                <a:solidFill>
                  <a:schemeClr val="tx1"/>
                </a:solidFill>
                <a:latin typeface="宋体" pitchFamily="2" charset="-122"/>
              </a:rPr>
              <a:t>有</a:t>
            </a:r>
            <a:r>
              <a:rPr kumimoji="1" lang="en-US" altLang="zh-CN" sz="2800" b="1" dirty="0" smtClean="0">
                <a:solidFill>
                  <a:schemeClr val="tx1"/>
                </a:solidFill>
                <a:latin typeface="宋体" pitchFamily="2" charset="-122"/>
              </a:rPr>
              <a:t>400-1200</a:t>
            </a:r>
            <a:r>
              <a:rPr kumimoji="1" lang="zh-CN" altLang="en-US" sz="2800" b="1" dirty="0" smtClean="0">
                <a:solidFill>
                  <a:schemeClr val="tx1"/>
                </a:solidFill>
                <a:latin typeface="宋体" pitchFamily="2" charset="-122"/>
              </a:rPr>
              <a:t>个等位基因。</a:t>
            </a:r>
            <a:endParaRPr kumimoji="1" lang="zh-CN" altLang="en-US" sz="2400" dirty="0">
              <a:solidFill>
                <a:schemeClr val="tx1"/>
              </a:solidFill>
              <a:latin typeface="Times New Roman" pitchFamily="18" charset="0"/>
              <a:ea typeface="黑体"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1905000"/>
            <a:ext cx="8096250" cy="4200525"/>
          </a:xfrm>
          <a:prstGeom prst="rect">
            <a:avLst/>
          </a:prstGeom>
        </p:spPr>
      </p:pic>
    </p:spTree>
    <p:extLst>
      <p:ext uri="{BB962C8B-B14F-4D97-AF65-F5344CB8AC3E}">
        <p14:creationId xmlns:p14="http://schemas.microsoft.com/office/powerpoint/2010/main" val="2941209244"/>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228600"/>
            <a:ext cx="8229600" cy="914400"/>
          </a:xfrm>
          <a:noFill/>
        </p:spPr>
        <p:txBody>
          <a:bodyPr/>
          <a:lstStyle/>
          <a:p>
            <a:r>
              <a:rPr lang="zh-CN" altLang="en-US" sz="3200" smtClean="0">
                <a:solidFill>
                  <a:srgbClr val="FFFF00"/>
                </a:solidFill>
                <a:latin typeface="黑体" pitchFamily="49" charset="-122"/>
                <a:ea typeface="黑体" pitchFamily="49" charset="-122"/>
              </a:rPr>
              <a:t>（</a:t>
            </a:r>
            <a:r>
              <a:rPr lang="en-US" altLang="zh-CN" sz="3200" smtClean="0">
                <a:solidFill>
                  <a:srgbClr val="FFFF00"/>
                </a:solidFill>
                <a:latin typeface="黑体" pitchFamily="49" charset="-122"/>
                <a:ea typeface="黑体" pitchFamily="49" charset="-122"/>
              </a:rPr>
              <a:t>2</a:t>
            </a:r>
            <a:r>
              <a:rPr lang="zh-CN" altLang="en-US" sz="3200" smtClean="0">
                <a:solidFill>
                  <a:srgbClr val="FFFF00"/>
                </a:solidFill>
                <a:latin typeface="黑体" pitchFamily="49" charset="-122"/>
                <a:ea typeface="黑体" pitchFamily="49" charset="-122"/>
              </a:rPr>
              <a:t>）非等位基因间的相互作用</a:t>
            </a:r>
          </a:p>
        </p:txBody>
      </p:sp>
      <p:sp>
        <p:nvSpPr>
          <p:cNvPr id="15363" name="Rectangle 3"/>
          <p:cNvSpPr>
            <a:spLocks noGrp="1" noChangeArrowheads="1"/>
          </p:cNvSpPr>
          <p:nvPr>
            <p:ph idx="1"/>
          </p:nvPr>
        </p:nvSpPr>
        <p:spPr>
          <a:xfrm>
            <a:off x="228600" y="1143000"/>
            <a:ext cx="8915400" cy="1752600"/>
          </a:xfrm>
        </p:spPr>
        <p:txBody>
          <a:bodyPr/>
          <a:lstStyle/>
          <a:p>
            <a:pPr marL="0" indent="0">
              <a:lnSpc>
                <a:spcPct val="120000"/>
              </a:lnSpc>
              <a:spcBef>
                <a:spcPct val="30000"/>
              </a:spcBef>
              <a:buFontTx/>
              <a:buNone/>
            </a:pPr>
            <a:r>
              <a:rPr kumimoji="1" lang="zh-CN" altLang="en-US" sz="2400" dirty="0" smtClean="0">
                <a:solidFill>
                  <a:srgbClr val="FFFF00"/>
                </a:solidFill>
                <a:latin typeface="黑体" panose="02010609060101010101" pitchFamily="49" charset="-122"/>
                <a:ea typeface="黑体" panose="02010609060101010101" pitchFamily="49" charset="-122"/>
              </a:rPr>
              <a:t>当两个非等位基因影响同一性状时，可能产生基因间的相互作用，导致孟德尔</a:t>
            </a:r>
            <a:r>
              <a:rPr kumimoji="1" lang="en-US" altLang="zh-CN" sz="2400" dirty="0" smtClean="0">
                <a:solidFill>
                  <a:srgbClr val="FFFF00"/>
                </a:solidFill>
                <a:latin typeface="黑体" panose="02010609060101010101" pitchFamily="49" charset="-122"/>
                <a:ea typeface="黑体" panose="02010609060101010101" pitchFamily="49" charset="-122"/>
              </a:rPr>
              <a:t>9:3:3:1</a:t>
            </a:r>
            <a:r>
              <a:rPr kumimoji="1" lang="zh-CN" altLang="en-US" sz="2400" dirty="0" smtClean="0">
                <a:solidFill>
                  <a:srgbClr val="FFFF00"/>
                </a:solidFill>
                <a:latin typeface="黑体" panose="02010609060101010101" pitchFamily="49" charset="-122"/>
                <a:ea typeface="黑体" panose="02010609060101010101" pitchFamily="49" charset="-122"/>
              </a:rPr>
              <a:t>比率的修饰。</a:t>
            </a:r>
          </a:p>
          <a:p>
            <a:pPr marL="0" indent="0">
              <a:lnSpc>
                <a:spcPct val="120000"/>
              </a:lnSpc>
              <a:spcBef>
                <a:spcPct val="30000"/>
              </a:spcBef>
              <a:buFontTx/>
              <a:buNone/>
            </a:pPr>
            <a:r>
              <a:rPr kumimoji="1" lang="zh-CN" altLang="en-US" sz="2400" dirty="0" smtClean="0">
                <a:latin typeface="黑体" panose="02010609060101010101" pitchFamily="49" charset="-122"/>
                <a:ea typeface="黑体" panose="02010609060101010101" pitchFamily="49" charset="-122"/>
              </a:rPr>
              <a:t>①基因互作（</a:t>
            </a:r>
            <a:r>
              <a:rPr kumimoji="1" lang="en-US" altLang="zh-CN" sz="2400" dirty="0" smtClean="0">
                <a:latin typeface="黑体" panose="02010609060101010101" pitchFamily="49" charset="-122"/>
                <a:ea typeface="黑体" panose="02010609060101010101" pitchFamily="49" charset="-122"/>
              </a:rPr>
              <a:t>interacting gene</a:t>
            </a:r>
            <a:r>
              <a:rPr kumimoji="1" lang="zh-CN" altLang="en-US" sz="2400" dirty="0" smtClean="0">
                <a:latin typeface="黑体" panose="02010609060101010101" pitchFamily="49" charset="-122"/>
                <a:ea typeface="黑体" panose="02010609060101010101" pitchFamily="49" charset="-122"/>
              </a:rPr>
              <a:t>）</a:t>
            </a:r>
            <a:r>
              <a:rPr kumimoji="1" lang="zh-CN" altLang="en-US" sz="2400" b="1" dirty="0" smtClean="0">
                <a:latin typeface="黑体" panose="02010609060101010101" pitchFamily="49" charset="-122"/>
                <a:ea typeface="黑体" panose="02010609060101010101" pitchFamily="49" charset="-122"/>
              </a:rPr>
              <a:t>     </a:t>
            </a:r>
            <a:r>
              <a:rPr kumimoji="1" lang="en-US" altLang="zh-CN" sz="2400" dirty="0" smtClean="0">
                <a:latin typeface="黑体" panose="02010609060101010101" pitchFamily="49" charset="-122"/>
                <a:ea typeface="黑体" panose="02010609060101010101" pitchFamily="49" charset="-122"/>
              </a:rPr>
              <a:t> </a:t>
            </a:r>
            <a:endParaRPr kumimoji="1" lang="zh-CN" altLang="en-US" sz="2400" dirty="0" smtClean="0">
              <a:latin typeface="黑体" pitchFamily="49" charset="-122"/>
              <a:ea typeface="黑体" pitchFamily="49" charset="-122"/>
            </a:endParaRPr>
          </a:p>
        </p:txBody>
      </p:sp>
      <p:pic>
        <p:nvPicPr>
          <p:cNvPr id="6" name="Picture 2"/>
          <p:cNvPicPr>
            <a:picLocks noChangeAspect="1" noChangeArrowheads="1"/>
          </p:cNvPicPr>
          <p:nvPr/>
        </p:nvPicPr>
        <p:blipFill>
          <a:blip r:embed="rId2" cstate="print"/>
          <a:srcRect/>
          <a:stretch>
            <a:fillRect/>
          </a:stretch>
        </p:blipFill>
        <p:spPr bwMode="auto">
          <a:xfrm>
            <a:off x="1752600" y="2590800"/>
            <a:ext cx="6096000" cy="410935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228600"/>
            <a:ext cx="8229600" cy="838200"/>
          </a:xfrm>
          <a:noFill/>
        </p:spPr>
        <p:txBody>
          <a:bodyPr/>
          <a:lstStyle/>
          <a:p>
            <a:r>
              <a:rPr lang="en-US" altLang="zh-CN" sz="2800" dirty="0" smtClean="0">
                <a:solidFill>
                  <a:schemeClr val="tx1"/>
                </a:solidFill>
                <a:latin typeface="黑体" pitchFamily="49" charset="-122"/>
                <a:ea typeface="黑体" pitchFamily="49" charset="-122"/>
              </a:rPr>
              <a:t>     ②</a:t>
            </a:r>
            <a:r>
              <a:rPr lang="zh-CN" altLang="en-US" sz="2800" dirty="0" smtClean="0">
                <a:solidFill>
                  <a:schemeClr val="tx1"/>
                </a:solidFill>
                <a:latin typeface="黑体" pitchFamily="49" charset="-122"/>
                <a:ea typeface="黑体" pitchFamily="49" charset="-122"/>
              </a:rPr>
              <a:t>互补基因（</a:t>
            </a:r>
            <a:r>
              <a:rPr lang="en-US" altLang="zh-CN" sz="2800" dirty="0" smtClean="0">
                <a:solidFill>
                  <a:schemeClr val="tx1"/>
                </a:solidFill>
                <a:latin typeface="黑体" pitchFamily="49" charset="-122"/>
                <a:ea typeface="黑体" pitchFamily="49" charset="-122"/>
              </a:rPr>
              <a:t>complementary gene</a:t>
            </a:r>
            <a:r>
              <a:rPr lang="zh-CN" altLang="en-US" sz="2800" dirty="0" smtClean="0">
                <a:solidFill>
                  <a:schemeClr val="tx1"/>
                </a:solidFill>
                <a:latin typeface="黑体" pitchFamily="49" charset="-122"/>
                <a:ea typeface="黑体" pitchFamily="49" charset="-122"/>
              </a:rPr>
              <a:t>）</a:t>
            </a:r>
          </a:p>
        </p:txBody>
      </p:sp>
      <p:sp>
        <p:nvSpPr>
          <p:cNvPr id="17411" name="Rectangle 3"/>
          <p:cNvSpPr>
            <a:spLocks noGrp="1" noChangeArrowheads="1"/>
          </p:cNvSpPr>
          <p:nvPr>
            <p:ph idx="1"/>
          </p:nvPr>
        </p:nvSpPr>
        <p:spPr>
          <a:xfrm>
            <a:off x="457200" y="990600"/>
            <a:ext cx="8229600" cy="1524000"/>
          </a:xfrm>
        </p:spPr>
        <p:txBody>
          <a:bodyPr/>
          <a:lstStyle/>
          <a:p>
            <a:pPr marL="0" indent="0">
              <a:lnSpc>
                <a:spcPct val="120000"/>
              </a:lnSpc>
              <a:spcBef>
                <a:spcPct val="25000"/>
              </a:spcBef>
              <a:buFontTx/>
              <a:buNone/>
            </a:pPr>
            <a:r>
              <a:rPr lang="zh-CN" altLang="en-US" sz="2400" dirty="0" smtClean="0">
                <a:latin typeface="黑体" pitchFamily="49" charset="-122"/>
                <a:ea typeface="黑体" pitchFamily="49" charset="-122"/>
              </a:rPr>
              <a:t>两</a:t>
            </a:r>
            <a:r>
              <a:rPr lang="zh-CN" altLang="en-US" sz="2400" dirty="0" smtClean="0">
                <a:latin typeface="黑体" pitchFamily="49" charset="-122"/>
                <a:ea typeface="黑体" pitchFamily="49" charset="-122"/>
              </a:rPr>
              <a:t>对非等位的显性基因同时存在时生物的某一性状才出现，其中任一非等位基因发生突变都会导致同一突变型性状的出现，这些基因称为</a:t>
            </a:r>
            <a:r>
              <a:rPr lang="zh-CN" altLang="en-US" sz="2400" dirty="0" smtClean="0">
                <a:solidFill>
                  <a:srgbClr val="FFFF00"/>
                </a:solidFill>
                <a:latin typeface="黑体" pitchFamily="49" charset="-122"/>
                <a:ea typeface="黑体" pitchFamily="49" charset="-122"/>
              </a:rPr>
              <a:t>互补基因</a:t>
            </a:r>
            <a:r>
              <a:rPr lang="zh-CN" altLang="en-US" sz="2400" dirty="0" smtClean="0">
                <a:latin typeface="黑体" pitchFamily="49" charset="-122"/>
                <a:ea typeface="黑体" pitchFamily="49" charset="-122"/>
              </a:rPr>
              <a:t>。</a:t>
            </a:r>
          </a:p>
          <a:p>
            <a:pPr marL="0" indent="0">
              <a:lnSpc>
                <a:spcPct val="120000"/>
              </a:lnSpc>
              <a:spcBef>
                <a:spcPct val="25000"/>
              </a:spcBef>
              <a:buFontTx/>
              <a:buNone/>
            </a:pPr>
            <a:r>
              <a:rPr lang="zh-CN" altLang="en-US" sz="2000" dirty="0" smtClean="0">
                <a:latin typeface="黑体" pitchFamily="49" charset="-122"/>
                <a:ea typeface="黑体" pitchFamily="49" charset="-122"/>
              </a:rPr>
              <a:t>    </a:t>
            </a:r>
            <a:r>
              <a:rPr lang="en-US" altLang="zh-CN" sz="2000" dirty="0" smtClean="0">
                <a:latin typeface="黑体" pitchFamily="49" charset="-122"/>
                <a:ea typeface="黑体" pitchFamily="49" charset="-122"/>
              </a:rPr>
              <a:t> </a:t>
            </a:r>
            <a:endParaRPr lang="zh-CN" altLang="en-US" sz="2000" dirty="0" smtClean="0">
              <a:latin typeface="黑体" pitchFamily="49" charset="-122"/>
              <a:ea typeface="黑体" pitchFamily="49" charset="-122"/>
            </a:endParaRPr>
          </a:p>
        </p:txBody>
      </p:sp>
      <p:pic>
        <p:nvPicPr>
          <p:cNvPr id="52228" name="图片 4" descr="image181.tif"/>
          <p:cNvPicPr>
            <a:picLocks noChangeAspect="1"/>
          </p:cNvPicPr>
          <p:nvPr/>
        </p:nvPicPr>
        <p:blipFill>
          <a:blip r:embed="rId2" cstate="print"/>
          <a:srcRect/>
          <a:stretch>
            <a:fillRect/>
          </a:stretch>
        </p:blipFill>
        <p:spPr bwMode="auto">
          <a:xfrm>
            <a:off x="2057400" y="2411412"/>
            <a:ext cx="5486400" cy="438567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图片 3" descr="image182.tif"/>
          <p:cNvPicPr>
            <a:picLocks noChangeAspect="1"/>
          </p:cNvPicPr>
          <p:nvPr/>
        </p:nvPicPr>
        <p:blipFill>
          <a:blip r:embed="rId2" cstate="print"/>
          <a:srcRect/>
          <a:stretch>
            <a:fillRect/>
          </a:stretch>
        </p:blipFill>
        <p:spPr bwMode="auto">
          <a:xfrm>
            <a:off x="1143000" y="2362200"/>
            <a:ext cx="6477000" cy="2139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cstate="print"/>
          <a:stretch>
            <a:fillRect/>
          </a:stretch>
        </p:blipFill>
        <p:spPr>
          <a:xfrm>
            <a:off x="838200" y="251416"/>
            <a:ext cx="6934200" cy="6415150"/>
          </a:xfrm>
          <a:prstGeom prst="rect">
            <a:avLst/>
          </a:prstGeom>
        </p:spPr>
      </p:pic>
    </p:spTree>
    <p:extLst>
      <p:ext uri="{BB962C8B-B14F-4D97-AF65-F5344CB8AC3E}">
        <p14:creationId xmlns:p14="http://schemas.microsoft.com/office/powerpoint/2010/main" val="35305455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1905000" y="381000"/>
            <a:ext cx="8229600" cy="519113"/>
          </a:xfrm>
          <a:prstGeom prst="rect">
            <a:avLst/>
          </a:prstGeom>
          <a:noFill/>
          <a:ln w="9525">
            <a:noFill/>
            <a:miter lim="800000"/>
            <a:headEnd/>
            <a:tailEnd/>
          </a:ln>
        </p:spPr>
        <p:txBody>
          <a:bodyPr>
            <a:spAutoFit/>
          </a:bodyPr>
          <a:lstStyle/>
          <a:p>
            <a:pPr>
              <a:spcBef>
                <a:spcPct val="50000"/>
              </a:spcBef>
            </a:pPr>
            <a:endParaRPr kumimoji="1" lang="zh-CN" altLang="zh-CN" sz="2800" b="1">
              <a:solidFill>
                <a:schemeClr val="tx1"/>
              </a:solidFill>
              <a:latin typeface="Tahoma" pitchFamily="34" charset="0"/>
            </a:endParaRPr>
          </a:p>
        </p:txBody>
      </p:sp>
      <p:sp>
        <p:nvSpPr>
          <p:cNvPr id="7171" name="Text Box 6"/>
          <p:cNvSpPr txBox="1">
            <a:spLocks noChangeArrowheads="1"/>
          </p:cNvSpPr>
          <p:nvPr/>
        </p:nvSpPr>
        <p:spPr bwMode="auto">
          <a:xfrm>
            <a:off x="1600200" y="6324600"/>
            <a:ext cx="18288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7172" name="Text Box 7"/>
          <p:cNvSpPr txBox="1">
            <a:spLocks noChangeArrowheads="1"/>
          </p:cNvSpPr>
          <p:nvPr/>
        </p:nvSpPr>
        <p:spPr bwMode="auto">
          <a:xfrm>
            <a:off x="1676400" y="6629400"/>
            <a:ext cx="13716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7173" name="Text Box 8"/>
          <p:cNvSpPr txBox="1">
            <a:spLocks noChangeArrowheads="1"/>
          </p:cNvSpPr>
          <p:nvPr/>
        </p:nvSpPr>
        <p:spPr bwMode="auto">
          <a:xfrm>
            <a:off x="1828800" y="6400800"/>
            <a:ext cx="914400" cy="457200"/>
          </a:xfrm>
          <a:prstGeom prst="rect">
            <a:avLst/>
          </a:prstGeom>
          <a:noFill/>
          <a:ln w="9525">
            <a:noFill/>
            <a:miter lim="800000"/>
            <a:headEnd/>
            <a:tailEnd/>
          </a:ln>
        </p:spPr>
        <p:txBody>
          <a:bodyPr>
            <a:spAutoFit/>
          </a:bodyPr>
          <a:lstStyle/>
          <a:p>
            <a:pPr>
              <a:spcBef>
                <a:spcPct val="50000"/>
              </a:spcBef>
            </a:pPr>
            <a:endParaRPr kumimoji="1" lang="zh-CN" altLang="zh-CN" sz="2400">
              <a:solidFill>
                <a:schemeClr val="tx1"/>
              </a:solidFill>
              <a:latin typeface="Tahoma" pitchFamily="34" charset="0"/>
            </a:endParaRPr>
          </a:p>
        </p:txBody>
      </p:sp>
      <p:sp>
        <p:nvSpPr>
          <p:cNvPr id="21507" name="Text Box 3"/>
          <p:cNvSpPr txBox="1">
            <a:spLocks noChangeArrowheads="1"/>
          </p:cNvSpPr>
          <p:nvPr/>
        </p:nvSpPr>
        <p:spPr bwMode="auto">
          <a:xfrm>
            <a:off x="381000" y="304800"/>
            <a:ext cx="8458200" cy="3607141"/>
          </a:xfrm>
          <a:prstGeom prst="rect">
            <a:avLst/>
          </a:prstGeom>
          <a:noFill/>
          <a:ln w="9525">
            <a:noFill/>
            <a:miter lim="800000"/>
            <a:headEnd/>
            <a:tailEnd/>
          </a:ln>
          <a:effectLst/>
        </p:spPr>
        <p:txBody>
          <a:bodyPr wrap="square">
            <a:spAutoFit/>
          </a:bodyPr>
          <a:lstStyle/>
          <a:p>
            <a:pPr algn="ctr">
              <a:spcBef>
                <a:spcPct val="50000"/>
              </a:spcBef>
              <a:defRPr/>
            </a:pPr>
            <a:r>
              <a:rPr kumimoji="1" lang="en-US" altLang="zh-CN" sz="2800" b="1" dirty="0" smtClean="0">
                <a:latin typeface="黑体" pitchFamily="49" charset="-122"/>
                <a:ea typeface="黑体" pitchFamily="49" charset="-122"/>
              </a:rPr>
              <a:t> </a:t>
            </a:r>
            <a:endParaRPr kumimoji="1" lang="en-US" altLang="zh-CN" sz="2400" dirty="0">
              <a:solidFill>
                <a:schemeClr val="tx1"/>
              </a:solidFill>
              <a:latin typeface="黑体" pitchFamily="49" charset="-122"/>
              <a:ea typeface="黑体" pitchFamily="49" charset="-122"/>
            </a:endParaRPr>
          </a:p>
          <a:p>
            <a:pPr algn="just">
              <a:spcBef>
                <a:spcPct val="20000"/>
              </a:spcBef>
              <a:defRPr/>
            </a:pPr>
            <a:r>
              <a:rPr kumimoji="1" lang="en-US" altLang="zh-CN" sz="2400" dirty="0" smtClean="0">
                <a:latin typeface="黑体" pitchFamily="49" charset="-122"/>
                <a:ea typeface="黑体" pitchFamily="49" charset="-122"/>
              </a:rPr>
              <a:t>6</a:t>
            </a:r>
            <a:r>
              <a:rPr kumimoji="1" lang="zh-CN" altLang="en-US" sz="2400" dirty="0" smtClean="0">
                <a:latin typeface="黑体" pitchFamily="49" charset="-122"/>
                <a:ea typeface="黑体" pitchFamily="49" charset="-122"/>
              </a:rPr>
              <a:t>、基因型 </a:t>
            </a:r>
            <a:r>
              <a:rPr kumimoji="1" lang="en-US" altLang="zh-CN" sz="2400" dirty="0" smtClean="0">
                <a:latin typeface="黑体" pitchFamily="49" charset="-122"/>
                <a:ea typeface="黑体" pitchFamily="49" charset="-122"/>
              </a:rPr>
              <a:t>(Genotype)</a:t>
            </a:r>
            <a:r>
              <a:rPr kumimoji="1" lang="zh-CN" altLang="en-US" sz="2400" dirty="0" smtClean="0">
                <a:latin typeface="黑体" pitchFamily="49" charset="-122"/>
                <a:ea typeface="黑体" pitchFamily="49" charset="-122"/>
              </a:rPr>
              <a:t>：</a:t>
            </a:r>
            <a:endParaRPr kumimoji="1" lang="en-US" altLang="zh-CN" sz="2400" dirty="0" smtClean="0">
              <a:latin typeface="黑体" pitchFamily="49" charset="-122"/>
              <a:ea typeface="黑体" pitchFamily="49" charset="-122"/>
            </a:endParaRPr>
          </a:p>
          <a:p>
            <a:pPr algn="just">
              <a:spcBef>
                <a:spcPct val="20000"/>
              </a:spcBef>
              <a:defRPr/>
            </a:pPr>
            <a:r>
              <a:rPr kumimoji="1" lang="zh-CN" altLang="en-US" sz="2400" dirty="0" smtClean="0">
                <a:solidFill>
                  <a:schemeClr val="tx1"/>
                </a:solidFill>
                <a:latin typeface="黑体" pitchFamily="49" charset="-122"/>
                <a:ea typeface="黑体" pitchFamily="49" charset="-122"/>
              </a:rPr>
              <a:t>一个生物个体的遗传组成，包括一个个体的所有的基因。</a:t>
            </a:r>
            <a:endParaRPr kumimoji="1" lang="en-US" altLang="zh-CN" sz="2400" dirty="0" smtClean="0">
              <a:solidFill>
                <a:schemeClr val="tx1"/>
              </a:solidFill>
              <a:latin typeface="黑体" pitchFamily="49" charset="-122"/>
              <a:ea typeface="黑体" pitchFamily="49" charset="-122"/>
            </a:endParaRPr>
          </a:p>
          <a:p>
            <a:pPr algn="just">
              <a:lnSpc>
                <a:spcPct val="95000"/>
              </a:lnSpc>
              <a:spcBef>
                <a:spcPct val="30000"/>
              </a:spcBef>
              <a:defRPr/>
            </a:pPr>
            <a:endParaRPr kumimoji="1" lang="en-US" altLang="zh-CN" sz="2400" dirty="0" smtClean="0">
              <a:latin typeface="黑体" pitchFamily="49" charset="-122"/>
              <a:ea typeface="黑体" pitchFamily="49" charset="-122"/>
            </a:endParaRPr>
          </a:p>
          <a:p>
            <a:pPr algn="just">
              <a:lnSpc>
                <a:spcPct val="95000"/>
              </a:lnSpc>
              <a:spcBef>
                <a:spcPct val="30000"/>
              </a:spcBef>
              <a:defRPr/>
            </a:pPr>
            <a:r>
              <a:rPr kumimoji="1" lang="en-US" altLang="zh-CN" sz="2400" dirty="0" smtClean="0">
                <a:latin typeface="黑体" pitchFamily="49" charset="-122"/>
                <a:ea typeface="黑体" pitchFamily="49" charset="-122"/>
              </a:rPr>
              <a:t>7</a:t>
            </a:r>
            <a:r>
              <a:rPr kumimoji="1" lang="zh-CN" altLang="en-US" sz="2400" dirty="0" smtClean="0">
                <a:latin typeface="黑体" pitchFamily="49" charset="-122"/>
                <a:ea typeface="黑体" pitchFamily="49" charset="-122"/>
              </a:rPr>
              <a:t>、</a:t>
            </a:r>
            <a:r>
              <a:rPr kumimoji="1" lang="zh-CN" altLang="en-US" sz="2400" dirty="0">
                <a:latin typeface="黑体" pitchFamily="49" charset="-122"/>
                <a:ea typeface="黑体" pitchFamily="49" charset="-122"/>
              </a:rPr>
              <a:t>表现型（</a:t>
            </a:r>
            <a:r>
              <a:rPr kumimoji="1" lang="en-US" altLang="zh-CN" sz="2400" dirty="0">
                <a:latin typeface="黑体" pitchFamily="49" charset="-122"/>
                <a:ea typeface="黑体" pitchFamily="49" charset="-122"/>
              </a:rPr>
              <a:t>Phenotype</a:t>
            </a:r>
            <a:r>
              <a:rPr kumimoji="1" lang="zh-CN" altLang="en-US" sz="2400" dirty="0">
                <a:latin typeface="黑体" pitchFamily="49" charset="-122"/>
                <a:ea typeface="黑体" pitchFamily="49" charset="-122"/>
              </a:rPr>
              <a:t>）：</a:t>
            </a:r>
          </a:p>
          <a:p>
            <a:pPr algn="just">
              <a:lnSpc>
                <a:spcPct val="105000"/>
              </a:lnSpc>
              <a:spcBef>
                <a:spcPct val="30000"/>
              </a:spcBef>
              <a:defRPr/>
            </a:pPr>
            <a:r>
              <a:rPr kumimoji="1" lang="zh-CN" altLang="en-US" sz="2400" dirty="0">
                <a:solidFill>
                  <a:schemeClr val="tx1"/>
                </a:solidFill>
                <a:latin typeface="黑体" pitchFamily="49" charset="-122"/>
                <a:ea typeface="黑体" pitchFamily="49" charset="-122"/>
              </a:rPr>
              <a:t>一个生物个体由基因型与环境相联系所产生的可观察到的特性。包括一个个体各种基因所产生的产物，如蛋白质、酶等，以及个体的各种特征表现，甚至它的行为等等</a:t>
            </a:r>
            <a:r>
              <a:rPr kumimoji="1" lang="zh-CN" altLang="en-US" sz="2400" dirty="0" smtClean="0">
                <a:solidFill>
                  <a:schemeClr val="tx1"/>
                </a:solidFill>
                <a:latin typeface="黑体" pitchFamily="49" charset="-122"/>
                <a:ea typeface="黑体" pitchFamily="49" charset="-122"/>
              </a:rPr>
              <a:t>。</a:t>
            </a:r>
            <a:endParaRPr kumimoji="1" lang="zh-CN" altLang="en-US" sz="2400" dirty="0">
              <a:solidFill>
                <a:schemeClr val="tx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a:spLocks noChangeArrowheads="1"/>
          </p:cNvSpPr>
          <p:nvPr/>
        </p:nvSpPr>
        <p:spPr bwMode="auto">
          <a:xfrm>
            <a:off x="304800" y="381000"/>
            <a:ext cx="8534400" cy="1816100"/>
          </a:xfrm>
          <a:prstGeom prst="rect">
            <a:avLst/>
          </a:prstGeom>
          <a:noFill/>
          <a:ln w="9525">
            <a:noFill/>
            <a:miter lim="800000"/>
            <a:headEnd/>
            <a:tailEnd/>
          </a:ln>
        </p:spPr>
        <p:txBody>
          <a:bodyPr>
            <a:spAutoFit/>
          </a:bodyPr>
          <a:lstStyle/>
          <a:p>
            <a:pPr algn="just">
              <a:spcBef>
                <a:spcPct val="50000"/>
              </a:spcBef>
            </a:pPr>
            <a:r>
              <a:rPr kumimoji="1" lang="zh-CN" altLang="en-US" b="1" dirty="0"/>
              <a:t>　                      </a:t>
            </a:r>
            <a:r>
              <a:rPr kumimoji="1" lang="zh-CN" altLang="en-US" sz="2800" dirty="0">
                <a:solidFill>
                  <a:schemeClr val="tx1"/>
                </a:solidFill>
                <a:latin typeface="黑体" pitchFamily="49" charset="-122"/>
                <a:ea typeface="黑体" pitchFamily="49" charset="-122"/>
              </a:rPr>
              <a:t>③抑制基因（</a:t>
            </a:r>
            <a:r>
              <a:rPr kumimoji="1" lang="en-US" altLang="zh-CN" sz="2800" dirty="0">
                <a:solidFill>
                  <a:schemeClr val="tx1"/>
                </a:solidFill>
                <a:latin typeface="黑体" pitchFamily="49" charset="-122"/>
                <a:ea typeface="黑体" pitchFamily="49" charset="-122"/>
              </a:rPr>
              <a:t>inhibitor</a:t>
            </a:r>
            <a:r>
              <a:rPr kumimoji="1" lang="zh-CN" altLang="en-US" sz="2800" dirty="0">
                <a:solidFill>
                  <a:schemeClr val="tx1"/>
                </a:solidFill>
                <a:latin typeface="黑体" pitchFamily="49" charset="-122"/>
                <a:ea typeface="黑体" pitchFamily="49" charset="-122"/>
              </a:rPr>
              <a:t>） </a:t>
            </a:r>
          </a:p>
          <a:p>
            <a:pPr algn="just">
              <a:spcBef>
                <a:spcPct val="50000"/>
              </a:spcBef>
            </a:pPr>
            <a:r>
              <a:rPr kumimoji="1" lang="zh-CN" altLang="en-US" sz="2400" dirty="0" smtClean="0">
                <a:solidFill>
                  <a:schemeClr val="tx1"/>
                </a:solidFill>
                <a:latin typeface="Times New Roman" pitchFamily="18" charset="0"/>
                <a:ea typeface="黑体" pitchFamily="49" charset="-122"/>
              </a:rPr>
              <a:t>有些</a:t>
            </a:r>
            <a:r>
              <a:rPr kumimoji="1" lang="zh-CN" altLang="en-US" sz="2400" dirty="0">
                <a:solidFill>
                  <a:schemeClr val="tx1"/>
                </a:solidFill>
                <a:latin typeface="Times New Roman" pitchFamily="18" charset="0"/>
                <a:ea typeface="黑体" pitchFamily="49" charset="-122"/>
              </a:rPr>
              <a:t>基因（如</a:t>
            </a:r>
            <a:r>
              <a:rPr kumimoji="1" lang="en-US" altLang="zh-CN" sz="2400" dirty="0">
                <a:solidFill>
                  <a:schemeClr val="tx1"/>
                </a:solidFill>
                <a:latin typeface="Times New Roman" pitchFamily="18" charset="0"/>
                <a:ea typeface="黑体" pitchFamily="49" charset="-122"/>
              </a:rPr>
              <a:t>I</a:t>
            </a:r>
            <a:r>
              <a:rPr kumimoji="1" lang="zh-CN" altLang="en-US" sz="2400" dirty="0">
                <a:solidFill>
                  <a:schemeClr val="tx1"/>
                </a:solidFill>
                <a:latin typeface="Times New Roman" pitchFamily="18" charset="0"/>
                <a:ea typeface="黑体" pitchFamily="49" charset="-122"/>
              </a:rPr>
              <a:t>基因）本身并不能独立地表现任何可见的表型效应，但可以完全抑制其他非等位基因的作用，这类基因称为抑制基因，孟德尔</a:t>
            </a:r>
            <a:r>
              <a:rPr kumimoji="1" lang="en-US" altLang="zh-CN" sz="2400" dirty="0">
                <a:solidFill>
                  <a:schemeClr val="tx1"/>
                </a:solidFill>
                <a:latin typeface="Times New Roman" pitchFamily="18" charset="0"/>
                <a:ea typeface="黑体" pitchFamily="49" charset="-122"/>
              </a:rPr>
              <a:t>F</a:t>
            </a:r>
            <a:r>
              <a:rPr kumimoji="1" lang="en-US" altLang="zh-CN" sz="2400" baseline="-25000" dirty="0">
                <a:solidFill>
                  <a:schemeClr val="tx1"/>
                </a:solidFill>
                <a:latin typeface="Times New Roman" pitchFamily="18" charset="0"/>
                <a:ea typeface="黑体" pitchFamily="49" charset="-122"/>
              </a:rPr>
              <a:t>2</a:t>
            </a:r>
            <a:r>
              <a:rPr kumimoji="1" lang="zh-CN" altLang="en-US" sz="2400" dirty="0">
                <a:solidFill>
                  <a:schemeClr val="tx1"/>
                </a:solidFill>
                <a:latin typeface="Times New Roman" pitchFamily="18" charset="0"/>
                <a:ea typeface="黑体" pitchFamily="49" charset="-122"/>
              </a:rPr>
              <a:t>表型比率被修饰为</a:t>
            </a:r>
            <a:r>
              <a:rPr kumimoji="1" lang="en-US" altLang="zh-CN" sz="2400" dirty="0">
                <a:solidFill>
                  <a:schemeClr val="tx1"/>
                </a:solidFill>
                <a:latin typeface="Times New Roman" pitchFamily="18" charset="0"/>
                <a:ea typeface="黑体" pitchFamily="49" charset="-122"/>
              </a:rPr>
              <a:t>13</a:t>
            </a:r>
            <a:r>
              <a:rPr kumimoji="1" lang="zh-CN" altLang="en-US" sz="2400" dirty="0">
                <a:solidFill>
                  <a:schemeClr val="tx1"/>
                </a:solidFill>
                <a:latin typeface="Times New Roman" pitchFamily="18" charset="0"/>
                <a:ea typeface="黑体" pitchFamily="49" charset="-122"/>
              </a:rPr>
              <a:t>：</a:t>
            </a:r>
            <a:r>
              <a:rPr kumimoji="1" lang="en-US" altLang="zh-CN" sz="2400" dirty="0">
                <a:solidFill>
                  <a:schemeClr val="tx1"/>
                </a:solidFill>
                <a:latin typeface="Times New Roman" pitchFamily="18" charset="0"/>
                <a:ea typeface="黑体" pitchFamily="49" charset="-122"/>
              </a:rPr>
              <a:t>3</a:t>
            </a:r>
            <a:r>
              <a:rPr kumimoji="1" lang="zh-CN" altLang="en-US" sz="2400" dirty="0">
                <a:solidFill>
                  <a:schemeClr val="tx1"/>
                </a:solidFill>
                <a:latin typeface="华文新魏" pitchFamily="2" charset="-122"/>
                <a:ea typeface="华文新魏" pitchFamily="2" charset="-122"/>
              </a:rPr>
              <a:t>。</a:t>
            </a:r>
          </a:p>
        </p:txBody>
      </p:sp>
      <p:sp>
        <p:nvSpPr>
          <p:cNvPr id="4" name="Text Box 2"/>
          <p:cNvSpPr txBox="1">
            <a:spLocks noChangeArrowheads="1"/>
          </p:cNvSpPr>
          <p:nvPr/>
        </p:nvSpPr>
        <p:spPr bwMode="auto">
          <a:xfrm>
            <a:off x="1600200" y="2362200"/>
            <a:ext cx="6172200" cy="3600986"/>
          </a:xfrm>
          <a:prstGeom prst="rect">
            <a:avLst/>
          </a:prstGeom>
          <a:noFill/>
          <a:ln w="9525">
            <a:noFill/>
            <a:miter lim="800000"/>
            <a:headEnd/>
            <a:tailEnd/>
          </a:ln>
        </p:spPr>
        <p:txBody>
          <a:bodyPr wrap="square">
            <a:spAutoFit/>
          </a:bodyPr>
          <a:lstStyle/>
          <a:p>
            <a:pPr algn="just">
              <a:spcBef>
                <a:spcPct val="50000"/>
              </a:spcBef>
            </a:pPr>
            <a:endParaRPr kumimoji="1" lang="en-US" altLang="zh-CN" sz="2400" b="1" dirty="0">
              <a:solidFill>
                <a:schemeClr val="tx1"/>
              </a:solidFill>
              <a:latin typeface="Tahoma" pitchFamily="34" charset="0"/>
            </a:endParaRPr>
          </a:p>
          <a:p>
            <a:pPr algn="just">
              <a:spcBef>
                <a:spcPct val="50000"/>
              </a:spcBef>
            </a:pPr>
            <a:r>
              <a:rPr kumimoji="1" lang="en-US" altLang="zh-CN" sz="2800" dirty="0" smtClean="0">
                <a:solidFill>
                  <a:schemeClr val="tx1"/>
                </a:solidFill>
                <a:latin typeface="黑体" pitchFamily="49" charset="-122"/>
                <a:ea typeface="黑体" pitchFamily="49" charset="-122"/>
              </a:rPr>
              <a:t>P  </a:t>
            </a:r>
            <a:r>
              <a:rPr kumimoji="1" lang="zh-CN" altLang="en-US" sz="2800" dirty="0" smtClean="0">
                <a:solidFill>
                  <a:schemeClr val="tx1"/>
                </a:solidFill>
                <a:latin typeface="黑体" pitchFamily="49" charset="-122"/>
                <a:ea typeface="黑体" pitchFamily="49" charset="-122"/>
              </a:rPr>
              <a:t>白</a:t>
            </a:r>
            <a:r>
              <a:rPr kumimoji="1" lang="zh-CN" altLang="en-US" sz="2800" dirty="0">
                <a:solidFill>
                  <a:schemeClr val="tx1"/>
                </a:solidFill>
                <a:latin typeface="黑体" pitchFamily="49" charset="-122"/>
                <a:ea typeface="黑体" pitchFamily="49" charset="-122"/>
              </a:rPr>
              <a:t>茧    </a:t>
            </a:r>
            <a:r>
              <a:rPr kumimoji="1" lang="en-US" altLang="zh-CN" sz="2800" dirty="0">
                <a:solidFill>
                  <a:schemeClr val="tx1"/>
                </a:solidFill>
                <a:latin typeface="黑体" pitchFamily="49" charset="-122"/>
                <a:ea typeface="黑体" pitchFamily="49" charset="-122"/>
              </a:rPr>
              <a:t>×    </a:t>
            </a:r>
            <a:r>
              <a:rPr kumimoji="1" lang="zh-CN" altLang="en-US" sz="2800" dirty="0">
                <a:solidFill>
                  <a:schemeClr val="tx1"/>
                </a:solidFill>
                <a:latin typeface="黑体" pitchFamily="49" charset="-122"/>
                <a:ea typeface="黑体" pitchFamily="49" charset="-122"/>
              </a:rPr>
              <a:t>黄茧</a:t>
            </a:r>
          </a:p>
          <a:p>
            <a:pPr algn="just">
              <a:spcBef>
                <a:spcPct val="50000"/>
              </a:spcBef>
            </a:pPr>
            <a:r>
              <a:rPr kumimoji="1" lang="zh-CN" altLang="en-US" sz="2800" dirty="0">
                <a:solidFill>
                  <a:schemeClr val="tx1"/>
                </a:solidFill>
                <a:latin typeface="黑体" pitchFamily="49" charset="-122"/>
                <a:ea typeface="黑体" pitchFamily="49" charset="-122"/>
              </a:rPr>
              <a:t>    </a:t>
            </a:r>
            <a:r>
              <a:rPr kumimoji="1" lang="en-US" altLang="zh-CN" sz="2800" i="1" dirty="0" err="1" smtClean="0">
                <a:solidFill>
                  <a:schemeClr val="tx1"/>
                </a:solidFill>
                <a:latin typeface="黑体" pitchFamily="49" charset="-122"/>
                <a:ea typeface="黑体" pitchFamily="49" charset="-122"/>
              </a:rPr>
              <a:t>yy</a:t>
            </a:r>
            <a:r>
              <a:rPr kumimoji="1" lang="en-US" altLang="zh-CN" sz="2800" dirty="0" smtClean="0">
                <a:solidFill>
                  <a:schemeClr val="tx1"/>
                </a:solidFill>
                <a:latin typeface="黑体" pitchFamily="49" charset="-122"/>
                <a:ea typeface="黑体" pitchFamily="49" charset="-122"/>
              </a:rPr>
              <a:t>            </a:t>
            </a:r>
            <a:r>
              <a:rPr kumimoji="1" lang="en-US" altLang="zh-CN" sz="2800" i="1" dirty="0" err="1" smtClean="0">
                <a:solidFill>
                  <a:schemeClr val="tx1"/>
                </a:solidFill>
                <a:latin typeface="黑体" pitchFamily="49" charset="-122"/>
                <a:ea typeface="黑体" pitchFamily="49" charset="-122"/>
              </a:rPr>
              <a:t>YY</a:t>
            </a:r>
            <a:endParaRPr kumimoji="1" lang="en-US" altLang="zh-CN" sz="2800" i="1" dirty="0">
              <a:solidFill>
                <a:schemeClr val="tx1"/>
              </a:solidFill>
              <a:latin typeface="黑体" pitchFamily="49" charset="-122"/>
              <a:ea typeface="黑体" pitchFamily="49" charset="-122"/>
            </a:endParaRPr>
          </a:p>
          <a:p>
            <a:pPr algn="just">
              <a:spcBef>
                <a:spcPct val="50000"/>
              </a:spcBef>
            </a:pPr>
            <a:r>
              <a:rPr kumimoji="1" lang="en-US" altLang="zh-CN" sz="2800" dirty="0">
                <a:solidFill>
                  <a:schemeClr val="tx1"/>
                </a:solidFill>
                <a:latin typeface="黑体" pitchFamily="49" charset="-122"/>
                <a:ea typeface="黑体" pitchFamily="49" charset="-122"/>
              </a:rPr>
              <a:t>F</a:t>
            </a:r>
            <a:r>
              <a:rPr kumimoji="1" lang="en-US" altLang="zh-CN" sz="2800" baseline="-30000" dirty="0">
                <a:solidFill>
                  <a:schemeClr val="tx1"/>
                </a:solidFill>
                <a:latin typeface="黑体" pitchFamily="49" charset="-122"/>
                <a:ea typeface="黑体" pitchFamily="49" charset="-122"/>
              </a:rPr>
              <a:t>1</a:t>
            </a:r>
            <a:r>
              <a:rPr kumimoji="1" lang="en-US" altLang="zh-CN" sz="2800" dirty="0">
                <a:solidFill>
                  <a:schemeClr val="tx1"/>
                </a:solidFill>
                <a:latin typeface="黑体" pitchFamily="49" charset="-122"/>
                <a:ea typeface="黑体" pitchFamily="49" charset="-122"/>
              </a:rPr>
              <a:t>         </a:t>
            </a:r>
            <a:r>
              <a:rPr kumimoji="1" lang="en-US" altLang="zh-CN" sz="2800" dirty="0" err="1" smtClean="0">
                <a:solidFill>
                  <a:schemeClr val="tx1"/>
                </a:solidFill>
                <a:latin typeface="黑体" pitchFamily="49" charset="-122"/>
                <a:ea typeface="黑体" pitchFamily="49" charset="-122"/>
              </a:rPr>
              <a:t>Yy</a:t>
            </a:r>
            <a:r>
              <a:rPr kumimoji="1" lang="zh-CN" altLang="en-US" sz="2800" dirty="0" smtClean="0">
                <a:solidFill>
                  <a:schemeClr val="tx1"/>
                </a:solidFill>
                <a:latin typeface="黑体" pitchFamily="49" charset="-122"/>
                <a:ea typeface="黑体" pitchFamily="49" charset="-122"/>
              </a:rPr>
              <a:t>黄茧         </a:t>
            </a:r>
            <a:endParaRPr kumimoji="1" lang="zh-CN" altLang="en-US" sz="2800" dirty="0">
              <a:solidFill>
                <a:schemeClr val="tx1"/>
              </a:solidFill>
              <a:latin typeface="黑体" pitchFamily="49" charset="-122"/>
              <a:ea typeface="黑体" pitchFamily="49" charset="-122"/>
            </a:endParaRPr>
          </a:p>
          <a:p>
            <a:pPr algn="just">
              <a:spcBef>
                <a:spcPct val="50000"/>
              </a:spcBef>
            </a:pPr>
            <a:r>
              <a:rPr kumimoji="1" lang="en-US" altLang="zh-CN" sz="2800" dirty="0">
                <a:solidFill>
                  <a:schemeClr val="tx1"/>
                </a:solidFill>
                <a:latin typeface="黑体" pitchFamily="49" charset="-122"/>
                <a:ea typeface="黑体" pitchFamily="49" charset="-122"/>
              </a:rPr>
              <a:t>F</a:t>
            </a:r>
            <a:r>
              <a:rPr kumimoji="1" lang="en-US" altLang="zh-CN" sz="2800" baseline="-30000" dirty="0">
                <a:solidFill>
                  <a:schemeClr val="tx1"/>
                </a:solidFill>
                <a:latin typeface="黑体" pitchFamily="49" charset="-122"/>
                <a:ea typeface="黑体" pitchFamily="49" charset="-122"/>
              </a:rPr>
              <a:t>2</a:t>
            </a:r>
            <a:r>
              <a:rPr kumimoji="1" lang="en-US" altLang="zh-CN" sz="2800" dirty="0">
                <a:solidFill>
                  <a:schemeClr val="tx1"/>
                </a:solidFill>
                <a:latin typeface="黑体" pitchFamily="49" charset="-122"/>
                <a:ea typeface="黑体" pitchFamily="49" charset="-122"/>
              </a:rPr>
              <a:t>        </a:t>
            </a:r>
            <a:r>
              <a:rPr kumimoji="1" lang="zh-CN" altLang="en-US" sz="2800" dirty="0" smtClean="0">
                <a:solidFill>
                  <a:schemeClr val="tx1"/>
                </a:solidFill>
                <a:latin typeface="黑体" pitchFamily="49" charset="-122"/>
                <a:ea typeface="黑体" pitchFamily="49" charset="-122"/>
              </a:rPr>
              <a:t>白</a:t>
            </a:r>
            <a:r>
              <a:rPr kumimoji="1" lang="zh-CN" altLang="en-US" sz="2800" dirty="0">
                <a:solidFill>
                  <a:schemeClr val="tx1"/>
                </a:solidFill>
                <a:latin typeface="黑体" pitchFamily="49" charset="-122"/>
                <a:ea typeface="黑体" pitchFamily="49" charset="-122"/>
              </a:rPr>
              <a:t>茧：黄茧</a:t>
            </a:r>
            <a:r>
              <a:rPr kumimoji="1" lang="zh-CN" altLang="en-US" sz="2800" dirty="0" smtClean="0">
                <a:solidFill>
                  <a:schemeClr val="tx1"/>
                </a:solidFill>
                <a:latin typeface="黑体" pitchFamily="49" charset="-122"/>
                <a:ea typeface="黑体" pitchFamily="49" charset="-122"/>
              </a:rPr>
              <a:t>＝</a:t>
            </a:r>
            <a:r>
              <a:rPr kumimoji="1" lang="en-US" altLang="zh-CN" sz="2800" dirty="0" smtClean="0">
                <a:solidFill>
                  <a:schemeClr val="tx1"/>
                </a:solidFill>
                <a:latin typeface="黑体" pitchFamily="49" charset="-122"/>
                <a:ea typeface="黑体" pitchFamily="49" charset="-122"/>
              </a:rPr>
              <a:t>1</a:t>
            </a:r>
            <a:r>
              <a:rPr kumimoji="1" lang="zh-CN" altLang="en-US" sz="2800" dirty="0" smtClean="0">
                <a:solidFill>
                  <a:schemeClr val="tx1"/>
                </a:solidFill>
                <a:latin typeface="黑体" pitchFamily="49" charset="-122"/>
                <a:ea typeface="黑体" pitchFamily="49" charset="-122"/>
              </a:rPr>
              <a:t>：</a:t>
            </a:r>
            <a:r>
              <a:rPr kumimoji="1" lang="en-US" altLang="zh-CN" sz="2800" dirty="0">
                <a:solidFill>
                  <a:schemeClr val="tx1"/>
                </a:solidFill>
                <a:latin typeface="黑体" pitchFamily="49" charset="-122"/>
                <a:ea typeface="黑体" pitchFamily="49" charset="-122"/>
              </a:rPr>
              <a:t>3</a:t>
            </a:r>
          </a:p>
          <a:p>
            <a:pPr algn="just">
              <a:spcBef>
                <a:spcPct val="50000"/>
              </a:spcBef>
            </a:pPr>
            <a:r>
              <a:rPr kumimoji="1" lang="en-US" altLang="zh-CN" sz="2400" dirty="0">
                <a:solidFill>
                  <a:schemeClr val="tx1"/>
                </a:solidFill>
                <a:latin typeface="黑体" pitchFamily="49" charset="-122"/>
                <a:ea typeface="黑体" pitchFamily="49" charset="-122"/>
              </a:rPr>
              <a:t>   </a:t>
            </a:r>
            <a:r>
              <a:rPr kumimoji="1" lang="en-US" altLang="zh-CN" sz="2400" dirty="0" smtClean="0">
                <a:solidFill>
                  <a:schemeClr val="tx1"/>
                </a:solidFill>
                <a:latin typeface="黑体" pitchFamily="49" charset="-122"/>
                <a:ea typeface="黑体" pitchFamily="49" charset="-122"/>
              </a:rPr>
              <a:t> </a:t>
            </a:r>
            <a:endParaRPr kumimoji="1" lang="en-US" altLang="zh-CN" sz="2400" i="1" dirty="0">
              <a:solidFill>
                <a:schemeClr val="tx1"/>
              </a:solidFill>
              <a:latin typeface="黑体" pitchFamily="49" charset="-122"/>
              <a:ea typeface="黑体" pitchFamily="49" charset="-122"/>
            </a:endParaRPr>
          </a:p>
        </p:txBody>
      </p:sp>
      <p:sp>
        <p:nvSpPr>
          <p:cNvPr id="5" name="TextBox 4"/>
          <p:cNvSpPr txBox="1"/>
          <p:nvPr/>
        </p:nvSpPr>
        <p:spPr>
          <a:xfrm>
            <a:off x="2057400" y="2286000"/>
            <a:ext cx="902811" cy="523220"/>
          </a:xfrm>
          <a:prstGeom prst="rect">
            <a:avLst/>
          </a:prstGeom>
          <a:noFill/>
        </p:spPr>
        <p:txBody>
          <a:bodyPr wrap="none" rtlCol="0">
            <a:spAutoFit/>
          </a:bodyPr>
          <a:lstStyle/>
          <a:p>
            <a:r>
              <a:rPr lang="zh-CN" altLang="en-US" sz="2800" b="1" dirty="0" smtClean="0">
                <a:solidFill>
                  <a:schemeClr val="tx1"/>
                </a:solidFill>
                <a:latin typeface="黑体" pitchFamily="49" charset="-122"/>
                <a:ea typeface="黑体" pitchFamily="49" charset="-122"/>
              </a:rPr>
              <a:t>中国</a:t>
            </a:r>
            <a:endParaRPr lang="zh-CN" altLang="en-US" sz="2800" b="1" dirty="0">
              <a:solidFill>
                <a:schemeClr val="tx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533400" y="1295400"/>
            <a:ext cx="8229600" cy="3786188"/>
          </a:xfrm>
          <a:prstGeom prst="rect">
            <a:avLst/>
          </a:prstGeom>
          <a:noFill/>
          <a:ln w="9525">
            <a:noFill/>
            <a:miter lim="800000"/>
            <a:headEnd/>
            <a:tailEnd/>
          </a:ln>
        </p:spPr>
        <p:txBody>
          <a:bodyPr>
            <a:spAutoFit/>
          </a:bodyPr>
          <a:lstStyle/>
          <a:p>
            <a:pPr algn="just">
              <a:spcBef>
                <a:spcPct val="50000"/>
              </a:spcBef>
            </a:pPr>
            <a:endParaRPr kumimoji="1" lang="en-US" altLang="zh-CN" sz="2400" b="1" dirty="0">
              <a:solidFill>
                <a:schemeClr val="tx1"/>
              </a:solidFill>
              <a:latin typeface="Tahoma" pitchFamily="34" charset="0"/>
            </a:endParaRPr>
          </a:p>
          <a:p>
            <a:pPr algn="just">
              <a:spcBef>
                <a:spcPct val="50000"/>
              </a:spcBef>
            </a:pPr>
            <a:r>
              <a:rPr kumimoji="1" lang="en-US" altLang="zh-CN" sz="2400" dirty="0">
                <a:solidFill>
                  <a:schemeClr val="tx1"/>
                </a:solidFill>
                <a:latin typeface="黑体" pitchFamily="49" charset="-122"/>
                <a:ea typeface="黑体" pitchFamily="49" charset="-122"/>
              </a:rPr>
              <a:t>p   </a:t>
            </a:r>
            <a:r>
              <a:rPr kumimoji="1" lang="zh-CN" altLang="en-US" sz="2400" dirty="0">
                <a:solidFill>
                  <a:schemeClr val="tx1"/>
                </a:solidFill>
                <a:latin typeface="黑体" pitchFamily="49" charset="-122"/>
                <a:ea typeface="黑体" pitchFamily="49" charset="-122"/>
              </a:rPr>
              <a:t>显性白茧    </a:t>
            </a:r>
            <a:r>
              <a:rPr kumimoji="1" lang="en-US" altLang="zh-CN" sz="2400" dirty="0">
                <a:solidFill>
                  <a:schemeClr val="tx1"/>
                </a:solidFill>
                <a:latin typeface="黑体" pitchFamily="49" charset="-122"/>
                <a:ea typeface="黑体" pitchFamily="49" charset="-122"/>
              </a:rPr>
              <a:t>×    </a:t>
            </a:r>
            <a:r>
              <a:rPr kumimoji="1" lang="zh-CN" altLang="en-US" sz="2400" dirty="0">
                <a:solidFill>
                  <a:schemeClr val="tx1"/>
                </a:solidFill>
                <a:latin typeface="黑体" pitchFamily="49" charset="-122"/>
                <a:ea typeface="黑体" pitchFamily="49" charset="-122"/>
              </a:rPr>
              <a:t>黄茧</a:t>
            </a:r>
          </a:p>
          <a:p>
            <a:pPr algn="just">
              <a:spcBef>
                <a:spcPct val="50000"/>
              </a:spcBef>
            </a:pPr>
            <a:r>
              <a:rPr kumimoji="1" lang="zh-CN" altLang="en-US" sz="2400" dirty="0">
                <a:solidFill>
                  <a:schemeClr val="tx1"/>
                </a:solidFill>
                <a:latin typeface="黑体" pitchFamily="49" charset="-122"/>
                <a:ea typeface="黑体" pitchFamily="49" charset="-122"/>
              </a:rPr>
              <a:t>    </a:t>
            </a:r>
            <a:r>
              <a:rPr kumimoji="1" lang="en-US" altLang="zh-CN" sz="2400" i="1" dirty="0" err="1">
                <a:solidFill>
                  <a:schemeClr val="tx1"/>
                </a:solidFill>
                <a:latin typeface="黑体" pitchFamily="49" charset="-122"/>
                <a:ea typeface="黑体" pitchFamily="49" charset="-122"/>
              </a:rPr>
              <a:t>IIyy</a:t>
            </a:r>
            <a:r>
              <a:rPr kumimoji="1" lang="en-US" altLang="zh-CN" sz="2400" dirty="0">
                <a:solidFill>
                  <a:schemeClr val="tx1"/>
                </a:solidFill>
                <a:latin typeface="黑体" pitchFamily="49" charset="-122"/>
                <a:ea typeface="黑体" pitchFamily="49" charset="-122"/>
              </a:rPr>
              <a:t>              </a:t>
            </a:r>
            <a:r>
              <a:rPr kumimoji="1" lang="en-US" altLang="zh-CN" sz="2400" i="1" dirty="0" err="1">
                <a:solidFill>
                  <a:schemeClr val="tx1"/>
                </a:solidFill>
                <a:latin typeface="黑体" pitchFamily="49" charset="-122"/>
                <a:ea typeface="黑体" pitchFamily="49" charset="-122"/>
              </a:rPr>
              <a:t>iiYY</a:t>
            </a:r>
            <a:endParaRPr kumimoji="1" lang="en-US" altLang="zh-CN" sz="2400" i="1" dirty="0">
              <a:solidFill>
                <a:schemeClr val="tx1"/>
              </a:solidFill>
              <a:latin typeface="黑体" pitchFamily="49" charset="-122"/>
              <a:ea typeface="黑体" pitchFamily="49" charset="-122"/>
            </a:endParaRPr>
          </a:p>
          <a:p>
            <a:pPr algn="just">
              <a:spcBef>
                <a:spcPct val="50000"/>
              </a:spcBef>
            </a:pPr>
            <a:r>
              <a:rPr kumimoji="1" lang="en-US" altLang="zh-CN" sz="2400" dirty="0">
                <a:solidFill>
                  <a:schemeClr val="tx1"/>
                </a:solidFill>
                <a:latin typeface="黑体" pitchFamily="49" charset="-122"/>
                <a:ea typeface="黑体" pitchFamily="49" charset="-122"/>
              </a:rPr>
              <a:t>F</a:t>
            </a:r>
            <a:r>
              <a:rPr kumimoji="1" lang="en-US" altLang="zh-CN" sz="2400" baseline="-30000" dirty="0">
                <a:solidFill>
                  <a:schemeClr val="tx1"/>
                </a:solidFill>
                <a:latin typeface="黑体" pitchFamily="49" charset="-122"/>
                <a:ea typeface="黑体" pitchFamily="49" charset="-122"/>
              </a:rPr>
              <a:t>1</a:t>
            </a:r>
            <a:r>
              <a:rPr kumimoji="1" lang="en-US" altLang="zh-CN" sz="2400" dirty="0">
                <a:solidFill>
                  <a:schemeClr val="tx1"/>
                </a:solidFill>
                <a:latin typeface="黑体" pitchFamily="49" charset="-122"/>
                <a:ea typeface="黑体" pitchFamily="49" charset="-122"/>
              </a:rPr>
              <a:t>             </a:t>
            </a:r>
            <a:r>
              <a:rPr kumimoji="1" lang="en-US" altLang="zh-CN" sz="2400" i="1" dirty="0" err="1">
                <a:solidFill>
                  <a:schemeClr val="tx1"/>
                </a:solidFill>
                <a:latin typeface="黑体" pitchFamily="49" charset="-122"/>
                <a:ea typeface="黑体" pitchFamily="49" charset="-122"/>
              </a:rPr>
              <a:t>IiYy</a:t>
            </a:r>
            <a:r>
              <a:rPr kumimoji="1" lang="zh-CN" altLang="en-US" sz="2400" dirty="0">
                <a:solidFill>
                  <a:schemeClr val="tx1"/>
                </a:solidFill>
                <a:latin typeface="黑体" pitchFamily="49" charset="-122"/>
                <a:ea typeface="黑体" pitchFamily="49" charset="-122"/>
              </a:rPr>
              <a:t>白茧     （</a:t>
            </a:r>
            <a:r>
              <a:rPr kumimoji="1" lang="en-US" altLang="zh-CN" sz="2400" i="1" dirty="0">
                <a:solidFill>
                  <a:schemeClr val="tx1"/>
                </a:solidFill>
                <a:latin typeface="黑体" pitchFamily="49" charset="-122"/>
                <a:ea typeface="黑体" pitchFamily="49" charset="-122"/>
              </a:rPr>
              <a:t>I </a:t>
            </a:r>
            <a:r>
              <a:rPr kumimoji="1" lang="zh-CN" altLang="en-US" sz="2400" dirty="0">
                <a:solidFill>
                  <a:schemeClr val="tx1"/>
                </a:solidFill>
                <a:latin typeface="黑体" pitchFamily="49" charset="-122"/>
                <a:ea typeface="黑体" pitchFamily="49" charset="-122"/>
              </a:rPr>
              <a:t>对</a:t>
            </a:r>
            <a:r>
              <a:rPr kumimoji="1" lang="en-US" altLang="zh-CN" sz="2400" i="1" dirty="0">
                <a:solidFill>
                  <a:schemeClr val="tx1"/>
                </a:solidFill>
                <a:latin typeface="黑体" pitchFamily="49" charset="-122"/>
                <a:ea typeface="黑体" pitchFamily="49" charset="-122"/>
              </a:rPr>
              <a:t>Y </a:t>
            </a:r>
            <a:r>
              <a:rPr kumimoji="1" lang="zh-CN" altLang="en-US" sz="2400" dirty="0">
                <a:solidFill>
                  <a:schemeClr val="tx1"/>
                </a:solidFill>
                <a:latin typeface="黑体" pitchFamily="49" charset="-122"/>
                <a:ea typeface="黑体" pitchFamily="49" charset="-122"/>
              </a:rPr>
              <a:t>的抑制作用）                     </a:t>
            </a:r>
          </a:p>
          <a:p>
            <a:pPr algn="just">
              <a:spcBef>
                <a:spcPct val="50000"/>
              </a:spcBef>
            </a:pPr>
            <a:r>
              <a:rPr kumimoji="1" lang="en-US" altLang="zh-CN" sz="2400" dirty="0">
                <a:solidFill>
                  <a:schemeClr val="tx1"/>
                </a:solidFill>
                <a:latin typeface="黑体" pitchFamily="49" charset="-122"/>
                <a:ea typeface="黑体" pitchFamily="49" charset="-122"/>
              </a:rPr>
              <a:t>F</a:t>
            </a:r>
            <a:r>
              <a:rPr kumimoji="1" lang="en-US" altLang="zh-CN" sz="2400" baseline="-30000" dirty="0">
                <a:solidFill>
                  <a:schemeClr val="tx1"/>
                </a:solidFill>
                <a:latin typeface="黑体" pitchFamily="49" charset="-122"/>
                <a:ea typeface="黑体" pitchFamily="49" charset="-122"/>
              </a:rPr>
              <a:t>2</a:t>
            </a:r>
            <a:r>
              <a:rPr kumimoji="1" lang="en-US" altLang="zh-CN" sz="2400" dirty="0">
                <a:solidFill>
                  <a:schemeClr val="tx1"/>
                </a:solidFill>
                <a:latin typeface="黑体" pitchFamily="49" charset="-122"/>
                <a:ea typeface="黑体" pitchFamily="49" charset="-122"/>
              </a:rPr>
              <a:t>            </a:t>
            </a:r>
            <a:r>
              <a:rPr kumimoji="1" lang="zh-CN" altLang="en-US" sz="2400" dirty="0">
                <a:solidFill>
                  <a:schemeClr val="tx1"/>
                </a:solidFill>
                <a:latin typeface="黑体" pitchFamily="49" charset="-122"/>
                <a:ea typeface="黑体" pitchFamily="49" charset="-122"/>
              </a:rPr>
              <a:t>白茧：黄茧＝</a:t>
            </a:r>
            <a:r>
              <a:rPr kumimoji="1" lang="en-US" altLang="zh-CN" sz="2400" dirty="0">
                <a:solidFill>
                  <a:schemeClr val="tx1"/>
                </a:solidFill>
                <a:latin typeface="黑体" pitchFamily="49" charset="-122"/>
                <a:ea typeface="黑体" pitchFamily="49" charset="-122"/>
              </a:rPr>
              <a:t>13</a:t>
            </a:r>
            <a:r>
              <a:rPr kumimoji="1" lang="zh-CN" altLang="en-US" sz="2400" dirty="0">
                <a:solidFill>
                  <a:schemeClr val="tx1"/>
                </a:solidFill>
                <a:latin typeface="黑体" pitchFamily="49" charset="-122"/>
                <a:ea typeface="黑体" pitchFamily="49" charset="-122"/>
              </a:rPr>
              <a:t>：</a:t>
            </a:r>
            <a:r>
              <a:rPr kumimoji="1" lang="en-US" altLang="zh-CN" sz="2400" dirty="0">
                <a:solidFill>
                  <a:schemeClr val="tx1"/>
                </a:solidFill>
                <a:latin typeface="黑体" pitchFamily="49" charset="-122"/>
                <a:ea typeface="黑体" pitchFamily="49" charset="-122"/>
              </a:rPr>
              <a:t>3</a:t>
            </a:r>
          </a:p>
          <a:p>
            <a:pPr algn="just">
              <a:spcBef>
                <a:spcPct val="50000"/>
              </a:spcBef>
            </a:pPr>
            <a:r>
              <a:rPr kumimoji="1" lang="en-US" altLang="zh-CN" sz="2400" dirty="0">
                <a:solidFill>
                  <a:schemeClr val="tx1"/>
                </a:solidFill>
                <a:latin typeface="黑体" pitchFamily="49" charset="-122"/>
                <a:ea typeface="黑体" pitchFamily="49" charset="-122"/>
              </a:rPr>
              <a:t>   </a:t>
            </a:r>
            <a:r>
              <a:rPr kumimoji="1" lang="zh-CN" altLang="en-US" sz="2400" dirty="0">
                <a:solidFill>
                  <a:schemeClr val="tx1"/>
                </a:solidFill>
                <a:latin typeface="黑体" pitchFamily="49" charset="-122"/>
                <a:ea typeface="黑体" pitchFamily="49" charset="-122"/>
              </a:rPr>
              <a:t>白茧      白茧       黄茧        白茧</a:t>
            </a:r>
          </a:p>
          <a:p>
            <a:pPr algn="just">
              <a:spcBef>
                <a:spcPct val="50000"/>
              </a:spcBef>
            </a:pPr>
            <a:r>
              <a:rPr kumimoji="1" lang="en-US" altLang="zh-CN" sz="2400" dirty="0">
                <a:solidFill>
                  <a:schemeClr val="tx1"/>
                </a:solidFill>
                <a:latin typeface="黑体" pitchFamily="49" charset="-122"/>
                <a:ea typeface="黑体" pitchFamily="49" charset="-122"/>
              </a:rPr>
              <a:t>9</a:t>
            </a:r>
            <a:r>
              <a:rPr kumimoji="1" lang="en-US" altLang="zh-CN" sz="2400" i="1" dirty="0">
                <a:solidFill>
                  <a:schemeClr val="tx1"/>
                </a:solidFill>
                <a:latin typeface="黑体" pitchFamily="49" charset="-122"/>
                <a:ea typeface="黑体" pitchFamily="49" charset="-122"/>
              </a:rPr>
              <a:t>I_Y</a:t>
            </a:r>
            <a:r>
              <a:rPr kumimoji="1" lang="en-US" altLang="zh-CN" sz="2400" dirty="0">
                <a:solidFill>
                  <a:schemeClr val="tx1"/>
                </a:solidFill>
                <a:latin typeface="黑体" pitchFamily="49" charset="-122"/>
                <a:ea typeface="黑体" pitchFamily="49" charset="-122"/>
              </a:rPr>
              <a:t>_:     3</a:t>
            </a:r>
            <a:r>
              <a:rPr kumimoji="1" lang="en-US" altLang="zh-CN" sz="2400" i="1" dirty="0">
                <a:solidFill>
                  <a:schemeClr val="tx1"/>
                </a:solidFill>
                <a:latin typeface="黑体" pitchFamily="49" charset="-122"/>
                <a:ea typeface="黑体" pitchFamily="49" charset="-122"/>
              </a:rPr>
              <a:t>I_yy</a:t>
            </a:r>
            <a:r>
              <a:rPr kumimoji="1" lang="en-US" altLang="zh-CN" sz="2400" dirty="0">
                <a:solidFill>
                  <a:schemeClr val="tx1"/>
                </a:solidFill>
                <a:latin typeface="黑体" pitchFamily="49" charset="-122"/>
                <a:ea typeface="黑体" pitchFamily="49" charset="-122"/>
              </a:rPr>
              <a:t>  :     3</a:t>
            </a:r>
            <a:r>
              <a:rPr kumimoji="1" lang="en-US" altLang="zh-CN" sz="2400" i="1" dirty="0">
                <a:solidFill>
                  <a:schemeClr val="tx1"/>
                </a:solidFill>
                <a:latin typeface="黑体" pitchFamily="49" charset="-122"/>
                <a:ea typeface="黑体" pitchFamily="49" charset="-122"/>
              </a:rPr>
              <a:t>iiY</a:t>
            </a:r>
            <a:r>
              <a:rPr kumimoji="1" lang="en-US" altLang="zh-CN" sz="2400" dirty="0">
                <a:solidFill>
                  <a:schemeClr val="tx1"/>
                </a:solidFill>
                <a:latin typeface="黑体" pitchFamily="49" charset="-122"/>
                <a:ea typeface="黑体" pitchFamily="49" charset="-122"/>
              </a:rPr>
              <a:t>_  :   1 </a:t>
            </a:r>
            <a:r>
              <a:rPr kumimoji="1" lang="en-US" altLang="zh-CN" sz="2400" i="1" dirty="0" err="1">
                <a:solidFill>
                  <a:schemeClr val="tx1"/>
                </a:solidFill>
                <a:latin typeface="黑体" pitchFamily="49" charset="-122"/>
                <a:ea typeface="黑体" pitchFamily="49" charset="-122"/>
              </a:rPr>
              <a:t>iiyy</a:t>
            </a:r>
            <a:endParaRPr kumimoji="1" lang="en-US" altLang="zh-CN" sz="2400" i="1" dirty="0">
              <a:solidFill>
                <a:schemeClr val="tx1"/>
              </a:solidFill>
              <a:latin typeface="黑体" pitchFamily="49" charset="-122"/>
              <a:ea typeface="黑体" pitchFamily="49" charset="-122"/>
            </a:endParaRPr>
          </a:p>
        </p:txBody>
      </p:sp>
      <p:sp>
        <p:nvSpPr>
          <p:cNvPr id="4" name="TextBox 3"/>
          <p:cNvSpPr txBox="1"/>
          <p:nvPr/>
        </p:nvSpPr>
        <p:spPr>
          <a:xfrm>
            <a:off x="1219200" y="1219200"/>
            <a:ext cx="902811"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欧洲</a:t>
            </a:r>
            <a:endParaRPr lang="zh-CN" altLang="en-US" sz="2800" dirty="0">
              <a:solidFill>
                <a:schemeClr val="tx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idx="1"/>
          </p:nvPr>
        </p:nvSpPr>
        <p:spPr>
          <a:xfrm>
            <a:off x="381000" y="1143000"/>
            <a:ext cx="8458200" cy="5435600"/>
          </a:xfrm>
        </p:spPr>
        <p:txBody>
          <a:bodyPr/>
          <a:lstStyle/>
          <a:p>
            <a:pPr marL="0" indent="0" eaLnBrk="1">
              <a:spcBef>
                <a:spcPct val="0"/>
              </a:spcBef>
              <a:buFontTx/>
              <a:buNone/>
            </a:pPr>
            <a:r>
              <a:rPr lang="zh-CN" altLang="en-US" sz="2400" dirty="0" smtClean="0">
                <a:latin typeface="Comic Sans MS" pitchFamily="66" charset="0"/>
                <a:ea typeface="黑体" pitchFamily="49" charset="-122"/>
              </a:rPr>
              <a:t>影响同一性状的两对非等位基因中的一对基因（显性或隐性）掩盖另一对显性基因的作用时，所表现的遗传效应称为上位效应（</a:t>
            </a:r>
            <a:r>
              <a:rPr lang="en-US" altLang="zh-CN" sz="2400" dirty="0" err="1" smtClean="0">
                <a:latin typeface="Comic Sans MS" pitchFamily="66" charset="0"/>
                <a:ea typeface="黑体" pitchFamily="49" charset="-122"/>
              </a:rPr>
              <a:t>epistatic</a:t>
            </a:r>
            <a:r>
              <a:rPr lang="en-US" altLang="zh-CN" sz="2400" dirty="0" smtClean="0">
                <a:latin typeface="Comic Sans MS" pitchFamily="66" charset="0"/>
                <a:ea typeface="黑体" pitchFamily="49" charset="-122"/>
              </a:rPr>
              <a:t> effect</a:t>
            </a:r>
            <a:r>
              <a:rPr lang="zh-CN" altLang="en-US" sz="2400" dirty="0" smtClean="0">
                <a:latin typeface="Comic Sans MS" pitchFamily="66" charset="0"/>
                <a:ea typeface="黑体" pitchFamily="49" charset="-122"/>
              </a:rPr>
              <a:t>），其中的掩盖者称为上位基因（</a:t>
            </a:r>
            <a:r>
              <a:rPr lang="en-US" altLang="zh-CN" sz="2400" dirty="0" err="1" smtClean="0">
                <a:latin typeface="Comic Sans MS" pitchFamily="66" charset="0"/>
                <a:ea typeface="黑体" pitchFamily="49" charset="-122"/>
              </a:rPr>
              <a:t>epistatic</a:t>
            </a:r>
            <a:r>
              <a:rPr lang="en-US" altLang="zh-CN" sz="2400" dirty="0" smtClean="0">
                <a:latin typeface="Comic Sans MS" pitchFamily="66" charset="0"/>
                <a:ea typeface="黑体" pitchFamily="49" charset="-122"/>
              </a:rPr>
              <a:t> gene</a:t>
            </a:r>
            <a:r>
              <a:rPr lang="zh-CN" altLang="en-US" sz="2400" dirty="0" smtClean="0">
                <a:latin typeface="Comic Sans MS" pitchFamily="66" charset="0"/>
                <a:ea typeface="黑体" pitchFamily="49" charset="-122"/>
              </a:rPr>
              <a:t>），被掩盖者称为下位基因（</a:t>
            </a:r>
            <a:r>
              <a:rPr lang="en-US" altLang="zh-CN" sz="2400" dirty="0" smtClean="0">
                <a:latin typeface="Comic Sans MS" pitchFamily="66" charset="0"/>
                <a:ea typeface="黑体" pitchFamily="49" charset="-122"/>
              </a:rPr>
              <a:t>hypostatic gene</a:t>
            </a:r>
            <a:r>
              <a:rPr lang="zh-CN" altLang="en-US" sz="2400" dirty="0" smtClean="0">
                <a:latin typeface="Comic Sans MS" pitchFamily="66" charset="0"/>
                <a:ea typeface="黑体" pitchFamily="49" charset="-122"/>
              </a:rPr>
              <a:t>）。</a:t>
            </a:r>
            <a:endParaRPr lang="en-US" altLang="zh-CN" sz="2400" dirty="0" smtClean="0">
              <a:latin typeface="Comic Sans MS" pitchFamily="66" charset="0"/>
              <a:ea typeface="黑体" pitchFamily="49" charset="-122"/>
            </a:endParaRPr>
          </a:p>
          <a:p>
            <a:pPr marL="0" indent="0" algn="just">
              <a:spcBef>
                <a:spcPct val="50000"/>
              </a:spcBef>
              <a:buFontTx/>
              <a:buNone/>
            </a:pPr>
            <a:r>
              <a:rPr kumimoji="1" lang="en-US" altLang="zh-CN" sz="2400" dirty="0" smtClean="0">
                <a:latin typeface="Comic Sans MS" pitchFamily="66" charset="0"/>
                <a:ea typeface="黑体" pitchFamily="49" charset="-122"/>
              </a:rPr>
              <a:t> </a:t>
            </a:r>
            <a:r>
              <a:rPr lang="zh-CN" altLang="en-US" sz="2400" dirty="0" smtClean="0">
                <a:solidFill>
                  <a:srgbClr val="FFFF00"/>
                </a:solidFill>
                <a:latin typeface="Comic Sans MS" pitchFamily="66" charset="0"/>
                <a:ea typeface="黑体" pitchFamily="49" charset="-122"/>
              </a:rPr>
              <a:t>隐性上位（</a:t>
            </a:r>
            <a:r>
              <a:rPr lang="en-US" altLang="zh-CN" sz="2400" dirty="0" smtClean="0">
                <a:solidFill>
                  <a:srgbClr val="FFFF00"/>
                </a:solidFill>
                <a:latin typeface="Comic Sans MS" pitchFamily="66" charset="0"/>
                <a:ea typeface="黑体" pitchFamily="49" charset="-122"/>
              </a:rPr>
              <a:t>recessive </a:t>
            </a:r>
            <a:r>
              <a:rPr lang="en-US" altLang="zh-CN" sz="2400" dirty="0" err="1" smtClean="0">
                <a:solidFill>
                  <a:srgbClr val="FFFF00"/>
                </a:solidFill>
                <a:latin typeface="Comic Sans MS" pitchFamily="66" charset="0"/>
                <a:ea typeface="黑体" pitchFamily="49" charset="-122"/>
              </a:rPr>
              <a:t>epistasis</a:t>
            </a:r>
            <a:r>
              <a:rPr lang="zh-CN" altLang="en-US" sz="2400" dirty="0" smtClean="0">
                <a:solidFill>
                  <a:srgbClr val="FFFF00"/>
                </a:solidFill>
                <a:latin typeface="Comic Sans MS" pitchFamily="66" charset="0"/>
                <a:ea typeface="黑体" pitchFamily="49" charset="-122"/>
              </a:rPr>
              <a:t>）</a:t>
            </a:r>
            <a:r>
              <a:rPr lang="zh-CN" altLang="en-US" sz="2400" dirty="0" smtClean="0">
                <a:latin typeface="Comic Sans MS" pitchFamily="66" charset="0"/>
                <a:ea typeface="黑体" pitchFamily="49" charset="-122"/>
              </a:rPr>
              <a:t>：上位效应可以由一对隐性基因所引起。</a:t>
            </a:r>
            <a:endParaRPr lang="en-US" altLang="zh-CN" sz="2400" dirty="0" smtClean="0">
              <a:latin typeface="Comic Sans MS" pitchFamily="66" charset="0"/>
              <a:ea typeface="黑体" pitchFamily="49" charset="-122"/>
            </a:endParaRPr>
          </a:p>
          <a:p>
            <a:pPr marL="0" indent="0" algn="just">
              <a:spcBef>
                <a:spcPct val="50000"/>
              </a:spcBef>
              <a:buFontTx/>
              <a:buNone/>
            </a:pPr>
            <a:r>
              <a:rPr lang="zh-CN" altLang="en-US" sz="2400" dirty="0" smtClean="0">
                <a:latin typeface="Comic Sans MS" pitchFamily="66" charset="0"/>
                <a:ea typeface="黑体" pitchFamily="49" charset="-122"/>
              </a:rPr>
              <a:t>假设由隐性的</a:t>
            </a:r>
            <a:r>
              <a:rPr lang="en-US" altLang="zh-CN" sz="2400" dirty="0" err="1" smtClean="0">
                <a:latin typeface="Comic Sans MS" pitchFamily="66" charset="0"/>
                <a:ea typeface="黑体" pitchFamily="49" charset="-122"/>
              </a:rPr>
              <a:t>aa</a:t>
            </a:r>
            <a:r>
              <a:rPr lang="zh-CN" altLang="en-US" sz="2400" dirty="0" smtClean="0">
                <a:latin typeface="Comic Sans MS" pitchFamily="66" charset="0"/>
                <a:ea typeface="黑体" pitchFamily="49" charset="-122"/>
              </a:rPr>
              <a:t>掩盖了显性的</a:t>
            </a:r>
            <a:r>
              <a:rPr lang="en-US" altLang="zh-CN" sz="2400" dirty="0" smtClean="0">
                <a:latin typeface="Comic Sans MS" pitchFamily="66" charset="0"/>
                <a:ea typeface="黑体" pitchFamily="49" charset="-122"/>
              </a:rPr>
              <a:t>B</a:t>
            </a:r>
            <a:r>
              <a:rPr lang="zh-CN" altLang="en-US" sz="2400" dirty="0" smtClean="0">
                <a:latin typeface="Comic Sans MS" pitchFamily="66" charset="0"/>
                <a:ea typeface="黑体" pitchFamily="49" charset="-122"/>
              </a:rPr>
              <a:t>基因的作用 </a:t>
            </a:r>
            <a:endParaRPr lang="en-US" altLang="zh-CN" sz="2400" dirty="0" smtClean="0">
              <a:latin typeface="Comic Sans MS" pitchFamily="66" charset="0"/>
              <a:ea typeface="黑体" pitchFamily="49" charset="-122"/>
            </a:endParaRPr>
          </a:p>
          <a:p>
            <a:pPr marL="0" indent="0">
              <a:lnSpc>
                <a:spcPts val="2600"/>
              </a:lnSpc>
              <a:spcBef>
                <a:spcPct val="50000"/>
              </a:spcBef>
              <a:buFontTx/>
              <a:buNone/>
            </a:pPr>
            <a:r>
              <a:rPr kumimoji="1" lang="en-US" altLang="zh-CN" sz="2400" dirty="0" smtClean="0">
                <a:latin typeface="Comic Sans MS" pitchFamily="66" charset="0"/>
                <a:ea typeface="黑体" pitchFamily="49" charset="-122"/>
              </a:rPr>
              <a:t>A_B_, A_ bb,  </a:t>
            </a:r>
            <a:r>
              <a:rPr kumimoji="1" lang="en-US" altLang="zh-CN" sz="2400" dirty="0" smtClean="0">
                <a:solidFill>
                  <a:srgbClr val="FFFF00"/>
                </a:solidFill>
                <a:latin typeface="Comic Sans MS" pitchFamily="66" charset="0"/>
                <a:ea typeface="黑体" pitchFamily="49" charset="-122"/>
              </a:rPr>
              <a:t>aa</a:t>
            </a:r>
            <a:r>
              <a:rPr kumimoji="1" lang="en-US" altLang="zh-CN" sz="2400" dirty="0" smtClean="0">
                <a:latin typeface="Comic Sans MS" pitchFamily="66" charset="0"/>
                <a:ea typeface="黑体" pitchFamily="49" charset="-122"/>
              </a:rPr>
              <a:t> B_,  aa bb</a:t>
            </a:r>
            <a:endParaRPr lang="en-US" altLang="zh-CN" sz="2400" dirty="0" smtClean="0">
              <a:solidFill>
                <a:srgbClr val="FFFF00"/>
              </a:solidFill>
              <a:latin typeface="Comic Sans MS" pitchFamily="66" charset="0"/>
              <a:ea typeface="黑体" pitchFamily="49" charset="-122"/>
            </a:endParaRPr>
          </a:p>
          <a:p>
            <a:pPr marL="0" indent="0">
              <a:lnSpc>
                <a:spcPts val="2600"/>
              </a:lnSpc>
              <a:spcBef>
                <a:spcPct val="50000"/>
              </a:spcBef>
              <a:buFontTx/>
              <a:buNone/>
            </a:pPr>
            <a:r>
              <a:rPr lang="zh-CN" altLang="en-US" sz="2400" dirty="0" smtClean="0">
                <a:solidFill>
                  <a:srgbClr val="FFFF00"/>
                </a:solidFill>
                <a:latin typeface="Comic Sans MS" pitchFamily="66" charset="0"/>
                <a:ea typeface="黑体" pitchFamily="49" charset="-122"/>
              </a:rPr>
              <a:t>孟德尔比率被修饰为</a:t>
            </a:r>
            <a:r>
              <a:rPr lang="en-US" altLang="zh-CN" sz="2400" dirty="0" smtClean="0">
                <a:solidFill>
                  <a:srgbClr val="FFFF00"/>
                </a:solidFill>
                <a:latin typeface="Comic Sans MS" pitchFamily="66" charset="0"/>
                <a:ea typeface="黑体" pitchFamily="49" charset="-122"/>
              </a:rPr>
              <a:t>9</a:t>
            </a:r>
            <a:r>
              <a:rPr lang="zh-CN" altLang="en-US" sz="2400" dirty="0" smtClean="0">
                <a:solidFill>
                  <a:srgbClr val="FFFF00"/>
                </a:solidFill>
                <a:latin typeface="Comic Sans MS" pitchFamily="66" charset="0"/>
                <a:ea typeface="黑体" pitchFamily="49" charset="-122"/>
              </a:rPr>
              <a:t>：</a:t>
            </a:r>
            <a:r>
              <a:rPr lang="en-US" altLang="zh-CN" sz="2400" dirty="0" smtClean="0">
                <a:solidFill>
                  <a:srgbClr val="FFFF00"/>
                </a:solidFill>
                <a:latin typeface="Comic Sans MS" pitchFamily="66" charset="0"/>
                <a:ea typeface="黑体" pitchFamily="49" charset="-122"/>
              </a:rPr>
              <a:t>3</a:t>
            </a:r>
            <a:r>
              <a:rPr lang="zh-CN" altLang="en-US" sz="2400" dirty="0" smtClean="0">
                <a:solidFill>
                  <a:srgbClr val="FFFF00"/>
                </a:solidFill>
                <a:latin typeface="Comic Sans MS" pitchFamily="66" charset="0"/>
                <a:ea typeface="黑体" pitchFamily="49" charset="-122"/>
              </a:rPr>
              <a:t>：</a:t>
            </a:r>
            <a:r>
              <a:rPr lang="en-US" altLang="zh-CN" sz="2400" dirty="0" smtClean="0">
                <a:solidFill>
                  <a:srgbClr val="FFFF00"/>
                </a:solidFill>
                <a:latin typeface="Comic Sans MS" pitchFamily="66" charset="0"/>
                <a:ea typeface="黑体" pitchFamily="49" charset="-122"/>
              </a:rPr>
              <a:t>4</a:t>
            </a:r>
            <a:endParaRPr kumimoji="1" lang="zh-CN" altLang="en-US" sz="2400" dirty="0" smtClean="0">
              <a:solidFill>
                <a:srgbClr val="FFFF00"/>
              </a:solidFill>
              <a:latin typeface="Comic Sans MS" pitchFamily="66" charset="0"/>
              <a:ea typeface="黑体" pitchFamily="49" charset="-122"/>
            </a:endParaRPr>
          </a:p>
          <a:p>
            <a:pPr marL="0" indent="0" eaLnBrk="1">
              <a:lnSpc>
                <a:spcPts val="3600"/>
              </a:lnSpc>
              <a:spcBef>
                <a:spcPct val="0"/>
              </a:spcBef>
              <a:buFontTx/>
              <a:buNone/>
            </a:pPr>
            <a:endParaRPr lang="en-US" altLang="zh-CN" sz="2000" dirty="0" smtClean="0">
              <a:latin typeface="Comic Sans MS" pitchFamily="66" charset="0"/>
              <a:ea typeface="黑体" pitchFamily="49" charset="-122"/>
            </a:endParaRPr>
          </a:p>
          <a:p>
            <a:pPr marL="0" indent="0">
              <a:lnSpc>
                <a:spcPts val="2800"/>
              </a:lnSpc>
              <a:buFontTx/>
              <a:buNone/>
            </a:pPr>
            <a:r>
              <a:rPr lang="zh-CN" altLang="en-US" sz="2400" dirty="0" smtClean="0">
                <a:latin typeface="宋体" pitchFamily="2" charset="-122"/>
              </a:rPr>
              <a:t> </a:t>
            </a:r>
          </a:p>
        </p:txBody>
      </p:sp>
      <p:sp>
        <p:nvSpPr>
          <p:cNvPr id="55299" name="Rectangle 2"/>
          <p:cNvSpPr>
            <a:spLocks noGrp="1" noChangeArrowheads="1"/>
          </p:cNvSpPr>
          <p:nvPr>
            <p:ph type="title"/>
          </p:nvPr>
        </p:nvSpPr>
        <p:spPr>
          <a:xfrm>
            <a:off x="914400" y="228600"/>
            <a:ext cx="8229600" cy="1143000"/>
          </a:xfrm>
          <a:noFill/>
        </p:spPr>
        <p:txBody>
          <a:bodyPr/>
          <a:lstStyle/>
          <a:p>
            <a:pPr algn="l"/>
            <a:r>
              <a:rPr lang="en-US" altLang="zh-CN" sz="2800" dirty="0" smtClean="0">
                <a:solidFill>
                  <a:schemeClr val="tx1"/>
                </a:solidFill>
                <a:latin typeface="黑体" panose="02010609060101010101" pitchFamily="49" charset="-122"/>
                <a:ea typeface="黑体" panose="02010609060101010101" pitchFamily="49" charset="-122"/>
              </a:rPr>
              <a:t>④</a:t>
            </a:r>
            <a:r>
              <a:rPr lang="zh-CN" altLang="en-US" sz="2800" dirty="0" smtClean="0">
                <a:solidFill>
                  <a:schemeClr val="tx1"/>
                </a:solidFill>
                <a:latin typeface="黑体" pitchFamily="49" charset="-122"/>
                <a:ea typeface="黑体" pitchFamily="49" charset="-122"/>
              </a:rPr>
              <a:t>上位效应（ </a:t>
            </a:r>
            <a:r>
              <a:rPr lang="en-US" altLang="zh-CN" sz="2800" dirty="0" err="1" smtClean="0">
                <a:solidFill>
                  <a:schemeClr val="tx1"/>
                </a:solidFill>
                <a:latin typeface="黑体" pitchFamily="49" charset="-122"/>
                <a:ea typeface="黑体" pitchFamily="49" charset="-122"/>
              </a:rPr>
              <a:t>epistatic</a:t>
            </a:r>
            <a:r>
              <a:rPr lang="en-US" altLang="zh-CN" sz="2800" dirty="0" smtClean="0">
                <a:solidFill>
                  <a:schemeClr val="tx1"/>
                </a:solidFill>
                <a:latin typeface="黑体" pitchFamily="49" charset="-122"/>
                <a:ea typeface="黑体" pitchFamily="49" charset="-122"/>
              </a:rPr>
              <a:t> effect </a:t>
            </a:r>
            <a:r>
              <a:rPr lang="zh-CN" altLang="en-US" sz="2800" dirty="0" smtClean="0">
                <a:solidFill>
                  <a:schemeClr val="tx1"/>
                </a:solidFill>
                <a:latin typeface="黑体" pitchFamily="49" charset="-122"/>
                <a:ea typeface="黑体" pitchFamily="49" charset="-122"/>
              </a:rPr>
              <a:t>）</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3" descr="img012.tif"/>
          <p:cNvPicPr>
            <a:picLocks noChangeAspect="1"/>
          </p:cNvPicPr>
          <p:nvPr/>
        </p:nvPicPr>
        <p:blipFill>
          <a:blip r:embed="rId2" cstate="print"/>
          <a:srcRect/>
          <a:stretch>
            <a:fillRect/>
          </a:stretch>
        </p:blipFill>
        <p:spPr bwMode="auto">
          <a:xfrm>
            <a:off x="263525" y="838200"/>
            <a:ext cx="8880475" cy="4572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2" descr="img010.tif"/>
          <p:cNvPicPr>
            <a:picLocks noChangeAspect="1"/>
          </p:cNvPicPr>
          <p:nvPr/>
        </p:nvPicPr>
        <p:blipFill>
          <a:blip r:embed="rId2" cstate="print"/>
          <a:srcRect/>
          <a:stretch>
            <a:fillRect/>
          </a:stretch>
        </p:blipFill>
        <p:spPr bwMode="auto">
          <a:xfrm>
            <a:off x="144463" y="2667000"/>
            <a:ext cx="4960937" cy="3200400"/>
          </a:xfrm>
          <a:prstGeom prst="rect">
            <a:avLst/>
          </a:prstGeom>
          <a:noFill/>
          <a:ln w="9525">
            <a:noFill/>
            <a:miter lim="800000"/>
            <a:headEnd/>
            <a:tailEnd/>
          </a:ln>
        </p:spPr>
      </p:pic>
      <p:pic>
        <p:nvPicPr>
          <p:cNvPr id="57347" name="图片 3" descr="img011.tif"/>
          <p:cNvPicPr>
            <a:picLocks noChangeAspect="1"/>
          </p:cNvPicPr>
          <p:nvPr/>
        </p:nvPicPr>
        <p:blipFill>
          <a:blip r:embed="rId3" cstate="print"/>
          <a:srcRect/>
          <a:stretch>
            <a:fillRect/>
          </a:stretch>
        </p:blipFill>
        <p:spPr bwMode="auto">
          <a:xfrm>
            <a:off x="5173663" y="2667000"/>
            <a:ext cx="4002087" cy="3200400"/>
          </a:xfrm>
          <a:prstGeom prst="rect">
            <a:avLst/>
          </a:prstGeom>
          <a:noFill/>
          <a:ln w="9525">
            <a:noFill/>
            <a:miter lim="800000"/>
            <a:headEnd/>
            <a:tailEnd/>
          </a:ln>
        </p:spPr>
      </p:pic>
      <p:sp>
        <p:nvSpPr>
          <p:cNvPr id="5" name="矩形 4"/>
          <p:cNvSpPr>
            <a:spLocks noChangeArrowheads="1"/>
          </p:cNvSpPr>
          <p:nvPr/>
        </p:nvSpPr>
        <p:spPr bwMode="auto">
          <a:xfrm>
            <a:off x="457200" y="762000"/>
            <a:ext cx="8077200" cy="1387475"/>
          </a:xfrm>
          <a:prstGeom prst="rect">
            <a:avLst/>
          </a:prstGeom>
          <a:noFill/>
          <a:ln w="9525">
            <a:noFill/>
            <a:miter lim="800000"/>
            <a:headEnd/>
            <a:tailEnd/>
          </a:ln>
        </p:spPr>
        <p:txBody>
          <a:bodyPr>
            <a:spAutoFit/>
          </a:bodyPr>
          <a:lstStyle/>
          <a:p>
            <a:pPr>
              <a:lnSpc>
                <a:spcPts val="3400"/>
              </a:lnSpc>
            </a:pPr>
            <a:r>
              <a:rPr lang="zh-CN" altLang="en-US" sz="2400" dirty="0">
                <a:latin typeface="黑体" pitchFamily="49" charset="-122"/>
                <a:ea typeface="黑体" pitchFamily="49" charset="-122"/>
              </a:rPr>
              <a:t>显性上位</a:t>
            </a:r>
            <a:r>
              <a:rPr lang="zh-CN" altLang="en-US" sz="2400" dirty="0">
                <a:latin typeface="宋体" pitchFamily="2" charset="-122"/>
              </a:rPr>
              <a:t>（</a:t>
            </a:r>
            <a:r>
              <a:rPr lang="en-US" altLang="zh-CN" sz="2400" dirty="0">
                <a:latin typeface="Comic Sans MS" pitchFamily="66" charset="0"/>
              </a:rPr>
              <a:t>dominance epistasis</a:t>
            </a:r>
            <a:r>
              <a:rPr lang="zh-CN" altLang="en-US" sz="2400" dirty="0">
                <a:latin typeface="宋体" pitchFamily="2" charset="-122"/>
              </a:rPr>
              <a:t>）：</a:t>
            </a:r>
            <a:r>
              <a:rPr lang="zh-CN" altLang="en-US" sz="2400" dirty="0">
                <a:solidFill>
                  <a:schemeClr val="tx1"/>
                </a:solidFill>
                <a:latin typeface="黑体" pitchFamily="49" charset="-122"/>
                <a:ea typeface="黑体" pitchFamily="49" charset="-122"/>
              </a:rPr>
              <a:t>在上位效应中，起掩盖作用的是一个显性基因，使另一显性基因的表型被抑制，孟德尔</a:t>
            </a:r>
            <a:r>
              <a:rPr lang="en-US" altLang="zh-CN" sz="2400" dirty="0">
                <a:solidFill>
                  <a:schemeClr val="tx1"/>
                </a:solidFill>
                <a:latin typeface="黑体" pitchFamily="49" charset="-122"/>
                <a:ea typeface="黑体" pitchFamily="49" charset="-122"/>
              </a:rPr>
              <a:t>F</a:t>
            </a:r>
            <a:r>
              <a:rPr lang="en-US" altLang="zh-CN" sz="2400" baseline="-25000" dirty="0">
                <a:solidFill>
                  <a:schemeClr val="tx1"/>
                </a:solidFill>
                <a:latin typeface="黑体" pitchFamily="49" charset="-122"/>
                <a:ea typeface="黑体" pitchFamily="49" charset="-122"/>
              </a:rPr>
              <a:t>2</a:t>
            </a:r>
            <a:r>
              <a:rPr lang="zh-CN" altLang="en-US" sz="2400" dirty="0">
                <a:solidFill>
                  <a:schemeClr val="tx1"/>
                </a:solidFill>
                <a:latin typeface="黑体" pitchFamily="49" charset="-122"/>
                <a:ea typeface="黑体" pitchFamily="49" charset="-122"/>
              </a:rPr>
              <a:t>的表型比率修饰为</a:t>
            </a:r>
            <a:r>
              <a:rPr lang="en-US" altLang="zh-CN" sz="2400" dirty="0">
                <a:latin typeface="黑体" pitchFamily="49" charset="-122"/>
                <a:ea typeface="黑体" pitchFamily="49" charset="-122"/>
              </a:rPr>
              <a:t>12</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3</a:t>
            </a:r>
            <a:r>
              <a:rPr lang="zh-CN" altLang="en-US" sz="2400" dirty="0">
                <a:latin typeface="黑体" pitchFamily="49" charset="-122"/>
                <a:ea typeface="黑体" pitchFamily="49" charset="-122"/>
              </a:rPr>
              <a:t>：</a:t>
            </a:r>
            <a:r>
              <a:rPr lang="en-US" altLang="zh-CN" sz="2400" dirty="0">
                <a:latin typeface="黑体" pitchFamily="49" charset="-122"/>
                <a:ea typeface="黑体" pitchFamily="49" charset="-122"/>
              </a:rPr>
              <a:t>1</a:t>
            </a:r>
            <a:endParaRPr lang="zh-CN" altLang="en-US" sz="2400" dirty="0">
              <a:solidFill>
                <a:schemeClr val="tx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304800"/>
            <a:ext cx="8229600" cy="914400"/>
          </a:xfrm>
        </p:spPr>
        <p:txBody>
          <a:bodyPr/>
          <a:lstStyle/>
          <a:p>
            <a:r>
              <a:rPr lang="zh-CN" altLang="zh-CN" sz="3200" dirty="0" smtClean="0">
                <a:solidFill>
                  <a:schemeClr val="tx1"/>
                </a:solidFill>
                <a:latin typeface="黑体" pitchFamily="49" charset="-122"/>
                <a:ea typeface="黑体" pitchFamily="49" charset="-122"/>
              </a:rPr>
              <a:t>⑤</a:t>
            </a:r>
            <a:r>
              <a:rPr lang="zh-CN" altLang="en-US" sz="3200" dirty="0" smtClean="0">
                <a:solidFill>
                  <a:schemeClr val="tx1"/>
                </a:solidFill>
                <a:latin typeface="黑体" pitchFamily="49" charset="-122"/>
                <a:ea typeface="黑体" pitchFamily="49" charset="-122"/>
              </a:rPr>
              <a:t>叠加效应（</a:t>
            </a:r>
            <a:r>
              <a:rPr lang="en-US" altLang="zh-CN" sz="3200" dirty="0" smtClean="0">
                <a:solidFill>
                  <a:schemeClr val="tx1"/>
                </a:solidFill>
                <a:latin typeface="黑体" pitchFamily="49" charset="-122"/>
                <a:ea typeface="黑体" pitchFamily="49" charset="-122"/>
              </a:rPr>
              <a:t>duplicate effect</a:t>
            </a:r>
            <a:r>
              <a:rPr lang="zh-CN" altLang="en-US" sz="3200" dirty="0" smtClean="0">
                <a:solidFill>
                  <a:schemeClr val="tx1"/>
                </a:solidFill>
                <a:latin typeface="黑体" pitchFamily="49" charset="-122"/>
                <a:ea typeface="黑体" pitchFamily="49" charset="-122"/>
              </a:rPr>
              <a:t>）</a:t>
            </a:r>
            <a:endParaRPr lang="zh-CN" altLang="zh-CN" sz="3200" dirty="0" smtClean="0">
              <a:solidFill>
                <a:schemeClr val="tx1"/>
              </a:solidFill>
              <a:latin typeface="黑体" pitchFamily="49" charset="-122"/>
              <a:ea typeface="黑体" pitchFamily="49" charset="-122"/>
            </a:endParaRPr>
          </a:p>
        </p:txBody>
      </p:sp>
      <p:sp>
        <p:nvSpPr>
          <p:cNvPr id="58371" name="内容占位符 3"/>
          <p:cNvSpPr>
            <a:spLocks noGrp="1"/>
          </p:cNvSpPr>
          <p:nvPr>
            <p:ph idx="1"/>
          </p:nvPr>
        </p:nvSpPr>
        <p:spPr>
          <a:xfrm>
            <a:off x="457200" y="1143000"/>
            <a:ext cx="8458200" cy="1676400"/>
          </a:xfrm>
        </p:spPr>
        <p:txBody>
          <a:bodyPr/>
          <a:lstStyle/>
          <a:p>
            <a:pPr marL="0" indent="0">
              <a:buNone/>
            </a:pPr>
            <a:r>
              <a:rPr lang="zh-CN" altLang="en-US" sz="2800" dirty="0" smtClean="0">
                <a:latin typeface="黑体" pitchFamily="49" charset="-122"/>
                <a:ea typeface="黑体" pitchFamily="49" charset="-122"/>
              </a:rPr>
              <a:t>叠加效应</a:t>
            </a:r>
            <a:r>
              <a:rPr lang="zh-CN" altLang="en-US" dirty="0" smtClean="0"/>
              <a:t>：</a:t>
            </a:r>
            <a:r>
              <a:rPr lang="zh-CN" altLang="en-US" sz="2400" dirty="0" smtClean="0">
                <a:latin typeface="黑体" pitchFamily="49" charset="-122"/>
                <a:ea typeface="黑体" pitchFamily="49" charset="-122"/>
              </a:rPr>
              <a:t>影响同一对性状的两对非等位基因，其中显性基因共同决定某一性状，两对隐性基因共同决定另一性状，这类基因的相互作用称为叠加效应。孟德尔比率被修饰为</a:t>
            </a:r>
            <a:r>
              <a:rPr lang="en-US" altLang="zh-CN" sz="2400" dirty="0" smtClean="0">
                <a:latin typeface="黑体" pitchFamily="49" charset="-122"/>
                <a:ea typeface="黑体" pitchFamily="49" charset="-122"/>
              </a:rPr>
              <a:t>15</a:t>
            </a:r>
            <a:r>
              <a:rPr lang="zh-CN" altLang="en-US" sz="2400" dirty="0" smtClean="0">
                <a:latin typeface="黑体" pitchFamily="49" charset="-122"/>
                <a:ea typeface="黑体" pitchFamily="49" charset="-122"/>
              </a:rPr>
              <a:t>：</a:t>
            </a:r>
            <a:r>
              <a:rPr lang="en-US" altLang="zh-CN" sz="2400" dirty="0" smtClean="0">
                <a:latin typeface="黑体" pitchFamily="49" charset="-122"/>
                <a:ea typeface="黑体" pitchFamily="49" charset="-122"/>
              </a:rPr>
              <a:t>1</a:t>
            </a:r>
            <a:endParaRPr lang="zh-CN" altLang="en-US" sz="2400" dirty="0" smtClean="0"/>
          </a:p>
        </p:txBody>
      </p:sp>
      <p:pic>
        <p:nvPicPr>
          <p:cNvPr id="2" name="图片 1"/>
          <p:cNvPicPr>
            <a:picLocks noChangeAspect="1"/>
          </p:cNvPicPr>
          <p:nvPr/>
        </p:nvPicPr>
        <p:blipFill>
          <a:blip r:embed="rId2" cstate="print"/>
          <a:stretch>
            <a:fillRect/>
          </a:stretch>
        </p:blipFill>
        <p:spPr>
          <a:xfrm>
            <a:off x="1295400" y="2566192"/>
            <a:ext cx="6257862" cy="4139408"/>
          </a:xfrm>
          <a:prstGeom prst="rect">
            <a:avLst/>
          </a:prstGeom>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idx="1"/>
          </p:nvPr>
        </p:nvSpPr>
        <p:spPr>
          <a:xfrm>
            <a:off x="304800" y="685800"/>
            <a:ext cx="8458200" cy="1828800"/>
          </a:xfrm>
        </p:spPr>
        <p:txBody>
          <a:bodyPr/>
          <a:lstStyle/>
          <a:p>
            <a:pPr>
              <a:buFontTx/>
              <a:buNone/>
            </a:pPr>
            <a:r>
              <a:rPr lang="en-US" altLang="zh-CN" sz="2400" dirty="0" smtClean="0"/>
              <a:t>    </a:t>
            </a:r>
            <a:r>
              <a:rPr lang="zh-CN" altLang="en-US" sz="2800" dirty="0" smtClean="0">
                <a:latin typeface="黑体" pitchFamily="49" charset="-122"/>
                <a:ea typeface="黑体" pitchFamily="49" charset="-122"/>
              </a:rPr>
              <a:t>综上所述，当两对非等位基因决定同一性状时，由于基因间的各种相互作用，修饰了孟德尔第二定律</a:t>
            </a:r>
            <a:r>
              <a:rPr lang="en-US" altLang="zh-CN" sz="2800" dirty="0" smtClean="0">
                <a:latin typeface="黑体" pitchFamily="49" charset="-122"/>
                <a:ea typeface="黑体" pitchFamily="49" charset="-122"/>
              </a:rPr>
              <a:t>F</a:t>
            </a:r>
            <a:r>
              <a:rPr lang="en-US" altLang="zh-CN" sz="2800" baseline="-25000" dirty="0" smtClean="0">
                <a:latin typeface="黑体" pitchFamily="49" charset="-122"/>
                <a:ea typeface="黑体" pitchFamily="49" charset="-122"/>
              </a:rPr>
              <a:t>2</a:t>
            </a:r>
            <a:r>
              <a:rPr lang="zh-CN" altLang="en-US" sz="2800" dirty="0" smtClean="0">
                <a:latin typeface="黑体" pitchFamily="49" charset="-122"/>
                <a:ea typeface="黑体" pitchFamily="49" charset="-122"/>
              </a:rPr>
              <a:t>表型比率。应该视为对孟德尔定律的扩展，而不是相反。</a:t>
            </a:r>
            <a:r>
              <a:rPr lang="en-US" altLang="zh-CN" sz="2800" dirty="0" smtClean="0">
                <a:latin typeface="黑体" pitchFamily="49" charset="-122"/>
                <a:ea typeface="黑体" pitchFamily="49" charset="-122"/>
              </a:rPr>
              <a:t> </a:t>
            </a:r>
            <a:endParaRPr lang="zh-CN" altLang="en-US" sz="2800" dirty="0" smtClean="0">
              <a:latin typeface="黑体" pitchFamily="49" charset="-122"/>
              <a:ea typeface="黑体" pitchFamily="49" charset="-122"/>
            </a:endParaRPr>
          </a:p>
        </p:txBody>
      </p:sp>
      <p:pic>
        <p:nvPicPr>
          <p:cNvPr id="73731" name="Picture 3"/>
          <p:cNvPicPr>
            <a:picLocks noChangeAspect="1" noChangeArrowheads="1"/>
          </p:cNvPicPr>
          <p:nvPr/>
        </p:nvPicPr>
        <p:blipFill>
          <a:blip r:embed="rId2" cstate="print"/>
          <a:srcRect/>
          <a:stretch>
            <a:fillRect/>
          </a:stretch>
        </p:blipFill>
        <p:spPr bwMode="auto">
          <a:xfrm>
            <a:off x="1" y="2819400"/>
            <a:ext cx="9372600" cy="3276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352800" y="0"/>
            <a:ext cx="2286000" cy="1143000"/>
          </a:xfrm>
        </p:spPr>
        <p:txBody>
          <a:bodyPr/>
          <a:lstStyle/>
          <a:p>
            <a:pPr algn="l"/>
            <a:r>
              <a:rPr lang="zh-CN" altLang="en-US" sz="3600" b="1" dirty="0" smtClean="0">
                <a:solidFill>
                  <a:srgbClr val="FFFF00"/>
                </a:solidFill>
                <a:latin typeface="黑体" pitchFamily="49" charset="-122"/>
                <a:ea typeface="黑体" pitchFamily="49" charset="-122"/>
              </a:rPr>
              <a:t>作  业</a:t>
            </a:r>
            <a:endParaRPr lang="zh-CN" altLang="zh-CN" sz="3600" b="1" dirty="0" smtClean="0">
              <a:solidFill>
                <a:srgbClr val="FFFF00"/>
              </a:solidFill>
              <a:latin typeface="黑体" pitchFamily="49" charset="-122"/>
              <a:ea typeface="黑体" pitchFamily="49" charset="-122"/>
            </a:endParaRPr>
          </a:p>
        </p:txBody>
      </p:sp>
      <p:sp>
        <p:nvSpPr>
          <p:cNvPr id="5" name="Rectangle 3"/>
          <p:cNvSpPr txBox="1">
            <a:spLocks noChangeArrowheads="1"/>
          </p:cNvSpPr>
          <p:nvPr/>
        </p:nvSpPr>
        <p:spPr bwMode="auto">
          <a:xfrm>
            <a:off x="228600" y="914400"/>
            <a:ext cx="8839200" cy="3733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1.</a:t>
            </a:r>
            <a:r>
              <a:rPr kumimoji="0" lang="zh-CN" altLang="en-US" b="0" i="0" u="none" strike="noStrike" kern="0" cap="none" spc="0" normalizeH="0" baseline="0" noProof="0" dirty="0" smtClean="0">
                <a:ln>
                  <a:noFill/>
                </a:ln>
                <a:solidFill>
                  <a:schemeClr val="tx1"/>
                </a:solidFill>
                <a:effectLst/>
                <a:uLnTx/>
                <a:uFillTx/>
                <a:latin typeface="黑体" pitchFamily="49" charset="-122"/>
                <a:ea typeface="黑体" pitchFamily="49" charset="-122"/>
              </a:rPr>
              <a:t>苯丙酮酸症为单基因隐性遗传病。病人的发病率为</a:t>
            </a: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1</a:t>
            </a:r>
            <a:r>
              <a:rPr lang="en-US" altLang="zh-CN" kern="0" dirty="0" smtClean="0">
                <a:solidFill>
                  <a:schemeClr val="tx1"/>
                </a:solidFill>
                <a:latin typeface="黑体" pitchFamily="49" charset="-122"/>
                <a:ea typeface="黑体" pitchFamily="49" charset="-122"/>
              </a:rPr>
              <a:t>/10000</a:t>
            </a:r>
            <a:r>
              <a:rPr lang="zh-CN" altLang="en-US" kern="0" dirty="0" smtClean="0">
                <a:solidFill>
                  <a:schemeClr val="tx1"/>
                </a:solidFill>
                <a:latin typeface="黑体" pitchFamily="49" charset="-122"/>
                <a:ea typeface="黑体" pitchFamily="49" charset="-122"/>
              </a:rPr>
              <a:t>。请计算人群中两等位基因</a:t>
            </a:r>
            <a:r>
              <a:rPr lang="en-US" altLang="zh-CN" kern="0" dirty="0" smtClean="0">
                <a:solidFill>
                  <a:schemeClr val="tx1"/>
                </a:solidFill>
                <a:latin typeface="黑体" pitchFamily="49" charset="-122"/>
                <a:ea typeface="黑体" pitchFamily="49" charset="-122"/>
              </a:rPr>
              <a:t>A</a:t>
            </a:r>
            <a:r>
              <a:rPr lang="zh-CN" altLang="en-US" kern="0" dirty="0" smtClean="0">
                <a:solidFill>
                  <a:schemeClr val="tx1"/>
                </a:solidFill>
                <a:latin typeface="黑体" pitchFamily="49" charset="-122"/>
                <a:ea typeface="黑体" pitchFamily="49" charset="-122"/>
              </a:rPr>
              <a:t>和</a:t>
            </a:r>
            <a:r>
              <a:rPr lang="en-US" altLang="zh-CN" kern="0" dirty="0" smtClean="0">
                <a:solidFill>
                  <a:schemeClr val="tx1"/>
                </a:solidFill>
                <a:latin typeface="黑体" pitchFamily="49" charset="-122"/>
                <a:ea typeface="黑体" pitchFamily="49" charset="-122"/>
              </a:rPr>
              <a:t>a</a:t>
            </a:r>
            <a:r>
              <a:rPr lang="zh-CN" altLang="en-US" kern="0" dirty="0" smtClean="0">
                <a:solidFill>
                  <a:schemeClr val="tx1"/>
                </a:solidFill>
                <a:latin typeface="黑体" pitchFamily="49" charset="-122"/>
                <a:ea typeface="黑体" pitchFamily="49" charset="-122"/>
              </a:rPr>
              <a:t>的基因频率，以及人群中</a:t>
            </a:r>
            <a:r>
              <a:rPr lang="en-US" altLang="zh-CN" kern="0" dirty="0" smtClean="0">
                <a:solidFill>
                  <a:schemeClr val="tx1"/>
                </a:solidFill>
                <a:latin typeface="黑体" pitchFamily="49" charset="-122"/>
                <a:ea typeface="黑体" pitchFamily="49" charset="-122"/>
              </a:rPr>
              <a:t>AA</a:t>
            </a:r>
            <a:r>
              <a:rPr lang="zh-CN" altLang="en-US" kern="0" dirty="0" smtClean="0">
                <a:solidFill>
                  <a:schemeClr val="tx1"/>
                </a:solidFill>
                <a:latin typeface="黑体" pitchFamily="49" charset="-122"/>
                <a:ea typeface="黑体" pitchFamily="49" charset="-122"/>
              </a:rPr>
              <a:t>基因型与</a:t>
            </a:r>
            <a:r>
              <a:rPr lang="en-US" altLang="zh-CN" kern="0" dirty="0" smtClean="0">
                <a:solidFill>
                  <a:schemeClr val="tx1"/>
                </a:solidFill>
                <a:latin typeface="黑体" pitchFamily="49" charset="-122"/>
                <a:ea typeface="黑体" pitchFamily="49" charset="-122"/>
              </a:rPr>
              <a:t>Aa</a:t>
            </a:r>
            <a:r>
              <a:rPr lang="zh-CN" altLang="en-US" kern="0" dirty="0" smtClean="0">
                <a:solidFill>
                  <a:schemeClr val="tx1"/>
                </a:solidFill>
                <a:latin typeface="黑体" pitchFamily="49" charset="-122"/>
                <a:ea typeface="黑体" pitchFamily="49" charset="-122"/>
              </a:rPr>
              <a:t>的比例。</a:t>
            </a:r>
            <a:endParaRPr lang="en-US" altLang="zh-CN" kern="0" dirty="0" smtClean="0">
              <a:solidFill>
                <a:schemeClr val="tx1"/>
              </a:solidFill>
              <a:latin typeface="黑体" pitchFamily="49"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r>
              <a:rPr lang="en-US" altLang="zh-CN" kern="0" dirty="0" smtClean="0">
                <a:solidFill>
                  <a:schemeClr val="tx1"/>
                </a:solidFill>
                <a:latin typeface="黑体" pitchFamily="49" charset="-122"/>
                <a:ea typeface="黑体" pitchFamily="49" charset="-122"/>
              </a:rPr>
              <a:t>2. P64-1</a:t>
            </a:r>
            <a:r>
              <a:rPr lang="zh-CN" altLang="en-US" kern="0" dirty="0" smtClean="0">
                <a:solidFill>
                  <a:schemeClr val="tx1"/>
                </a:solidFill>
                <a:latin typeface="黑体" pitchFamily="49" charset="-122"/>
                <a:ea typeface="黑体" pitchFamily="49" charset="-122"/>
              </a:rPr>
              <a:t>。根据作业</a:t>
            </a:r>
            <a:r>
              <a:rPr lang="en-US" altLang="zh-CN" kern="0" dirty="0" smtClean="0">
                <a:solidFill>
                  <a:schemeClr val="tx1"/>
                </a:solidFill>
                <a:latin typeface="黑体" pitchFamily="49" charset="-122"/>
                <a:ea typeface="黑体" pitchFamily="49" charset="-122"/>
              </a:rPr>
              <a:t>1</a:t>
            </a:r>
            <a:r>
              <a:rPr lang="zh-CN" altLang="en-US" kern="0" dirty="0" smtClean="0">
                <a:solidFill>
                  <a:schemeClr val="tx1"/>
                </a:solidFill>
                <a:latin typeface="黑体" pitchFamily="49" charset="-122"/>
                <a:ea typeface="黑体" pitchFamily="49" charset="-122"/>
              </a:rPr>
              <a:t>的分析，我们假设</a:t>
            </a:r>
            <a:r>
              <a:rPr lang="en-US" altLang="zh-CN" kern="0" dirty="0" smtClean="0">
                <a:solidFill>
                  <a:schemeClr val="tx1"/>
                </a:solidFill>
                <a:latin typeface="黑体" pitchFamily="49" charset="-122"/>
                <a:ea typeface="黑体" pitchFamily="49" charset="-122"/>
              </a:rPr>
              <a:t>PKU</a:t>
            </a:r>
            <a:r>
              <a:rPr lang="zh-CN" altLang="en-US" kern="0" dirty="0" smtClean="0">
                <a:solidFill>
                  <a:schemeClr val="tx1"/>
                </a:solidFill>
                <a:latin typeface="黑体" pitchFamily="49" charset="-122"/>
                <a:ea typeface="黑体" pitchFamily="49" charset="-122"/>
              </a:rPr>
              <a:t>家系外，人的基因型为</a:t>
            </a:r>
            <a:r>
              <a:rPr lang="en-US" altLang="zh-CN" kern="0" dirty="0" smtClean="0">
                <a:solidFill>
                  <a:schemeClr val="tx1"/>
                </a:solidFill>
                <a:latin typeface="黑体" pitchFamily="49" charset="-122"/>
                <a:ea typeface="黑体" pitchFamily="49" charset="-122"/>
              </a:rPr>
              <a:t>AA</a:t>
            </a:r>
            <a:r>
              <a:rPr lang="zh-CN" altLang="en-US" kern="0" dirty="0" smtClean="0">
                <a:solidFill>
                  <a:schemeClr val="tx1"/>
                </a:solidFill>
                <a:latin typeface="黑体" pitchFamily="49" charset="-122"/>
                <a:ea typeface="黑体" pitchFamily="49" charset="-122"/>
              </a:rPr>
              <a:t>，是否对分析结果产生明显影响？</a:t>
            </a:r>
            <a:endParaRPr lang="en-US" altLang="zh-CN" kern="0" dirty="0" smtClean="0">
              <a:solidFill>
                <a:schemeClr val="tx1"/>
              </a:solidFill>
              <a:latin typeface="黑体" pitchFamily="49"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3-6. P64</a:t>
            </a:r>
            <a:r>
              <a:rPr kumimoji="0" lang="zh-CN" altLang="en-US" b="0" i="0" u="none" strike="noStrike" kern="0" cap="none" spc="0" normalizeH="0" baseline="0" noProof="0" dirty="0" smtClean="0">
                <a:ln>
                  <a:noFill/>
                </a:ln>
                <a:solidFill>
                  <a:schemeClr val="tx1"/>
                </a:solidFill>
                <a:effectLst/>
                <a:uLnTx/>
                <a:uFillTx/>
                <a:latin typeface="黑体" pitchFamily="49" charset="-122"/>
                <a:ea typeface="黑体" pitchFamily="49" charset="-122"/>
              </a:rPr>
              <a:t>－</a:t>
            </a: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2 </a:t>
            </a:r>
            <a:r>
              <a:rPr kumimoji="0" lang="zh-CN" altLang="en-US" b="0" i="0" u="none" strike="noStrike" kern="0" cap="none" spc="0" normalizeH="0" baseline="0" noProof="0" dirty="0" smtClean="0">
                <a:ln>
                  <a:noFill/>
                </a:ln>
                <a:solidFill>
                  <a:schemeClr val="tx1"/>
                </a:solidFill>
                <a:effectLst/>
                <a:uLnTx/>
                <a:uFillTx/>
                <a:latin typeface="黑体" pitchFamily="49" charset="-122"/>
                <a:ea typeface="黑体" pitchFamily="49" charset="-122"/>
              </a:rPr>
              <a:t>，</a:t>
            </a: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3</a:t>
            </a:r>
            <a:r>
              <a:rPr kumimoji="0" lang="zh-CN" altLang="en-US" b="0" i="0" u="none" strike="noStrike" kern="0" cap="none" spc="0" normalizeH="0" baseline="0" noProof="0" dirty="0" smtClean="0">
                <a:ln>
                  <a:noFill/>
                </a:ln>
                <a:solidFill>
                  <a:schemeClr val="tx1"/>
                </a:solidFill>
                <a:effectLst/>
                <a:uLnTx/>
                <a:uFillTx/>
                <a:latin typeface="黑体" pitchFamily="49" charset="-122"/>
                <a:ea typeface="黑体" pitchFamily="49" charset="-122"/>
              </a:rPr>
              <a:t>，</a:t>
            </a: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4</a:t>
            </a:r>
            <a:r>
              <a:rPr kumimoji="0" lang="zh-CN" altLang="en-US" b="0" i="0" u="none" strike="noStrike" kern="0" cap="none" spc="0" normalizeH="0" baseline="0" noProof="0" dirty="0" smtClean="0">
                <a:ln>
                  <a:noFill/>
                </a:ln>
                <a:solidFill>
                  <a:schemeClr val="tx1"/>
                </a:solidFill>
                <a:effectLst/>
                <a:uLnTx/>
                <a:uFillTx/>
                <a:latin typeface="黑体" pitchFamily="49" charset="-122"/>
                <a:ea typeface="黑体" pitchFamily="49" charset="-122"/>
              </a:rPr>
              <a:t>，</a:t>
            </a:r>
            <a:r>
              <a:rPr kumimoji="0" lang="en-US" altLang="zh-CN" b="0" i="0" u="none" strike="noStrike" kern="0" cap="none" spc="0" normalizeH="0" baseline="0" noProof="0" dirty="0" smtClean="0">
                <a:ln>
                  <a:noFill/>
                </a:ln>
                <a:solidFill>
                  <a:schemeClr val="tx1"/>
                </a:solidFill>
                <a:effectLst/>
                <a:uLnTx/>
                <a:uFillTx/>
                <a:latin typeface="黑体" pitchFamily="49" charset="-122"/>
                <a:ea typeface="黑体" pitchFamily="49" charset="-122"/>
              </a:rPr>
              <a:t>5</a:t>
            </a:r>
            <a:endParaRPr lang="en-US" altLang="zh-CN" kern="0" dirty="0">
              <a:solidFill>
                <a:schemeClr val="tx1"/>
              </a:solidFill>
              <a:latin typeface="黑体" pitchFamily="49" charset="-122"/>
              <a:ea typeface="黑体" pitchFamily="49" charset="-122"/>
            </a:endParaRPr>
          </a:p>
          <a:p>
            <a:pPr marL="342900" lvl="0" indent="-342900" eaLnBrk="0" hangingPunct="0">
              <a:spcBef>
                <a:spcPct val="20000"/>
              </a:spcBef>
              <a:buClr>
                <a:schemeClr val="tx2"/>
              </a:buClr>
              <a:defRPr/>
            </a:pPr>
            <a:r>
              <a:rPr lang="en-US" altLang="zh-CN" kern="0" dirty="0">
                <a:solidFill>
                  <a:schemeClr val="tx1"/>
                </a:solidFill>
                <a:latin typeface="黑体" pitchFamily="49" charset="-122"/>
                <a:ea typeface="黑体" pitchFamily="49" charset="-122"/>
              </a:rPr>
              <a:t>7</a:t>
            </a:r>
            <a:r>
              <a:rPr lang="en-US" altLang="zh-CN" kern="0" dirty="0" smtClean="0">
                <a:solidFill>
                  <a:schemeClr val="tx1"/>
                </a:solidFill>
                <a:latin typeface="黑体" pitchFamily="49" charset="-122"/>
                <a:ea typeface="黑体" pitchFamily="49" charset="-122"/>
              </a:rPr>
              <a:t>.</a:t>
            </a:r>
            <a:r>
              <a:rPr lang="zh-CN" altLang="en-US" kern="0" dirty="0" smtClean="0">
                <a:solidFill>
                  <a:schemeClr val="tx1"/>
                </a:solidFill>
                <a:latin typeface="黑体" pitchFamily="49" charset="-122"/>
                <a:ea typeface="黑体" pitchFamily="49" charset="-122"/>
              </a:rPr>
              <a:t>下</a:t>
            </a:r>
            <a:r>
              <a:rPr lang="zh-CN" altLang="en-US" kern="0" dirty="0">
                <a:solidFill>
                  <a:schemeClr val="tx1"/>
                </a:solidFill>
                <a:latin typeface="黑体" pitchFamily="49" charset="-122"/>
                <a:ea typeface="黑体" pitchFamily="49" charset="-122"/>
              </a:rPr>
              <a:t>表是不同表型（紫花或白花、带刺豆荚或光面豆荚）的曼陀罗花的杂交。请分别确定出这两个性状的显性性状是哪个，并写出每对杂交中亲本的基因型。</a:t>
            </a:r>
          </a:p>
          <a:p>
            <a:pPr marL="342900" lvl="0" indent="-342900" eaLnBrk="0" hangingPunct="0">
              <a:spcBef>
                <a:spcPct val="20000"/>
              </a:spcBef>
              <a:buClr>
                <a:schemeClr val="tx2"/>
              </a:buClr>
              <a:defRPr/>
            </a:pPr>
            <a:r>
              <a:rPr lang="en-US" altLang="zh-CN" sz="2400" kern="0" dirty="0" smtClean="0">
                <a:solidFill>
                  <a:schemeClr val="tx1"/>
                </a:solidFill>
                <a:latin typeface="黑体" pitchFamily="49" charset="-122"/>
                <a:ea typeface="黑体" pitchFamily="49" charset="-122"/>
              </a:rPr>
              <a:t> </a:t>
            </a:r>
            <a:endParaRPr lang="en-US" altLang="zh-CN" sz="2800" kern="0" dirty="0">
              <a:solidFill>
                <a:schemeClr val="tx1"/>
              </a:solidFill>
              <a:latin typeface="黑体" pitchFamily="49"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黑体" pitchFamily="49"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黑体" pitchFamily="49"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a:t>
            </a: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3" name="图片 2"/>
          <p:cNvPicPr>
            <a:picLocks noChangeAspect="1"/>
          </p:cNvPicPr>
          <p:nvPr/>
        </p:nvPicPr>
        <p:blipFill>
          <a:blip r:embed="rId2"/>
          <a:stretch>
            <a:fillRect/>
          </a:stretch>
        </p:blipFill>
        <p:spPr>
          <a:xfrm>
            <a:off x="457200" y="3733800"/>
            <a:ext cx="8318504" cy="2667000"/>
          </a:xfrm>
          <a:prstGeom prst="rect">
            <a:avLst/>
          </a:prstGeom>
        </p:spPr>
      </p:pic>
    </p:spTree>
    <p:extLst>
      <p:ext uri="{BB962C8B-B14F-4D97-AF65-F5344CB8AC3E}">
        <p14:creationId xmlns:p14="http://schemas.microsoft.com/office/powerpoint/2010/main" val="386840045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2743200" y="304800"/>
            <a:ext cx="5105400" cy="838200"/>
          </a:xfrm>
        </p:spPr>
        <p:txBody>
          <a:bodyPr/>
          <a:lstStyle/>
          <a:p>
            <a:pPr algn="l"/>
            <a:r>
              <a:rPr lang="zh-CN" altLang="en-US" sz="3600" b="1" dirty="0" smtClean="0">
                <a:solidFill>
                  <a:srgbClr val="FFFF00"/>
                </a:solidFill>
                <a:latin typeface="黑体" pitchFamily="49" charset="-122"/>
                <a:ea typeface="黑体" pitchFamily="49" charset="-122"/>
              </a:rPr>
              <a:t>思 考 题 （自愿回答）</a:t>
            </a:r>
            <a:endParaRPr lang="zh-CN" altLang="zh-CN" sz="3600" b="1" dirty="0" smtClean="0">
              <a:solidFill>
                <a:srgbClr val="FFFF00"/>
              </a:solidFill>
              <a:latin typeface="黑体" pitchFamily="49" charset="-122"/>
              <a:ea typeface="黑体" pitchFamily="49" charset="-122"/>
            </a:endParaRPr>
          </a:p>
        </p:txBody>
      </p:sp>
      <p:sp>
        <p:nvSpPr>
          <p:cNvPr id="4" name="内容占位符 3"/>
          <p:cNvSpPr>
            <a:spLocks noGrp="1"/>
          </p:cNvSpPr>
          <p:nvPr>
            <p:ph idx="1"/>
          </p:nvPr>
        </p:nvSpPr>
        <p:spPr>
          <a:xfrm>
            <a:off x="76200" y="1170709"/>
            <a:ext cx="9144000" cy="4495800"/>
          </a:xfrm>
        </p:spPr>
        <p:txBody>
          <a:bodyPr/>
          <a:lstStyle/>
          <a:p>
            <a:pPr>
              <a:buNone/>
            </a:pPr>
            <a:r>
              <a:rPr lang="zh-CN" altLang="en-US" sz="2800" dirty="0" smtClean="0">
                <a:solidFill>
                  <a:srgbClr val="FFFF00"/>
                </a:solidFill>
                <a:latin typeface="黑体" pitchFamily="49" charset="-122"/>
                <a:ea typeface="黑体" pitchFamily="49" charset="-122"/>
              </a:rPr>
              <a:t>思考题</a:t>
            </a:r>
            <a:r>
              <a:rPr lang="en-US" altLang="zh-CN" sz="2800" dirty="0" smtClean="0">
                <a:solidFill>
                  <a:srgbClr val="FFFF00"/>
                </a:solidFill>
                <a:latin typeface="黑体" pitchFamily="49" charset="-122"/>
                <a:ea typeface="黑体" pitchFamily="49" charset="-122"/>
              </a:rPr>
              <a:t>1</a:t>
            </a:r>
            <a:r>
              <a:rPr lang="en-US" altLang="zh-CN" sz="2800" dirty="0" smtClean="0">
                <a:latin typeface="黑体" pitchFamily="49" charset="-122"/>
                <a:ea typeface="黑体" pitchFamily="49" charset="-122"/>
              </a:rPr>
              <a:t> </a:t>
            </a:r>
            <a:r>
              <a:rPr lang="zh-CN" altLang="en-US" sz="2800" dirty="0" smtClean="0">
                <a:latin typeface="黑体" pitchFamily="49" charset="-122"/>
                <a:ea typeface="黑体" pitchFamily="49" charset="-122"/>
              </a:rPr>
              <a:t>：</a:t>
            </a:r>
            <a:endParaRPr lang="en-US" altLang="zh-CN" sz="2800" dirty="0" smtClean="0">
              <a:latin typeface="黑体" pitchFamily="49" charset="-122"/>
              <a:ea typeface="黑体" pitchFamily="49" charset="-122"/>
            </a:endParaRPr>
          </a:p>
          <a:p>
            <a:pPr>
              <a:buNone/>
            </a:pPr>
            <a:r>
              <a:rPr lang="zh-CN" altLang="en-US" sz="2800" dirty="0" smtClean="0">
                <a:latin typeface="黑体" pitchFamily="49" charset="-122"/>
                <a:ea typeface="黑体" pitchFamily="49" charset="-122"/>
              </a:rPr>
              <a:t>豌豆杂交实验中   圆（</a:t>
            </a:r>
            <a:r>
              <a:rPr lang="en-US" altLang="zh-CN" sz="2800" dirty="0" smtClean="0">
                <a:latin typeface="黑体" pitchFamily="49" charset="-122"/>
                <a:ea typeface="黑体" pitchFamily="49" charset="-122"/>
              </a:rPr>
              <a:t> a1a1b1b1c1c1d1d1RR </a:t>
            </a:r>
            <a:r>
              <a:rPr lang="zh-CN" altLang="en-US" sz="2800" dirty="0" smtClean="0">
                <a:latin typeface="黑体" pitchFamily="49" charset="-122"/>
                <a:ea typeface="黑体" pitchFamily="49" charset="-122"/>
              </a:rPr>
              <a:t>）</a:t>
            </a:r>
            <a:r>
              <a:rPr lang="en-US" altLang="zh-CN" sz="2800" dirty="0" smtClean="0">
                <a:latin typeface="黑体" pitchFamily="49" charset="-122"/>
                <a:ea typeface="黑体" pitchFamily="49" charset="-122"/>
              </a:rPr>
              <a:t>X</a:t>
            </a:r>
            <a:r>
              <a:rPr lang="zh-CN" altLang="en-US" sz="2800" dirty="0" smtClean="0">
                <a:latin typeface="黑体" pitchFamily="49" charset="-122"/>
                <a:ea typeface="黑体" pitchFamily="49" charset="-122"/>
              </a:rPr>
              <a:t> 皱（</a:t>
            </a:r>
            <a:r>
              <a:rPr lang="en-US" altLang="zh-CN" sz="2800" dirty="0" smtClean="0">
                <a:latin typeface="黑体" pitchFamily="49" charset="-122"/>
                <a:ea typeface="黑体" pitchFamily="49" charset="-122"/>
              </a:rPr>
              <a:t> a2a2b2b2c2d2d2rr</a:t>
            </a:r>
            <a:r>
              <a:rPr lang="zh-CN" altLang="en-US" sz="2800" dirty="0" smtClean="0">
                <a:latin typeface="黑体" pitchFamily="49" charset="-122"/>
                <a:ea typeface="黑体" pitchFamily="49" charset="-122"/>
              </a:rPr>
              <a:t>）假设</a:t>
            </a:r>
            <a:r>
              <a:rPr lang="en-US" altLang="zh-CN" sz="2800" dirty="0" smtClean="0">
                <a:latin typeface="黑体" pitchFamily="49" charset="-122"/>
                <a:ea typeface="黑体" pitchFamily="49" charset="-122"/>
              </a:rPr>
              <a:t>a b c d R</a:t>
            </a:r>
            <a:r>
              <a:rPr lang="zh-CN" altLang="en-US" sz="2800" dirty="0" smtClean="0">
                <a:latin typeface="黑体" pitchFamily="49" charset="-122"/>
                <a:ea typeface="黑体" pitchFamily="49" charset="-122"/>
              </a:rPr>
              <a:t>等基因自由组合</a:t>
            </a:r>
            <a:endParaRPr lang="en-US" altLang="zh-CN" sz="2800" dirty="0" smtClean="0">
              <a:latin typeface="黑体" pitchFamily="49" charset="-122"/>
              <a:ea typeface="黑体" pitchFamily="49" charset="-122"/>
            </a:endParaRPr>
          </a:p>
          <a:p>
            <a:pPr>
              <a:buNone/>
            </a:pPr>
            <a:r>
              <a:rPr lang="en-US" altLang="zh-CN" sz="2800" dirty="0" smtClean="0">
                <a:latin typeface="黑体" pitchFamily="49" charset="-122"/>
                <a:ea typeface="黑体" pitchFamily="49" charset="-122"/>
              </a:rPr>
              <a:t>1</a:t>
            </a:r>
            <a:r>
              <a:rPr lang="zh-CN" altLang="en-US" sz="2800" dirty="0" smtClean="0">
                <a:latin typeface="黑体" pitchFamily="49" charset="-122"/>
                <a:ea typeface="黑体" pitchFamily="49" charset="-122"/>
              </a:rPr>
              <a:t>）</a:t>
            </a:r>
            <a:r>
              <a:rPr lang="en-US" altLang="zh-CN" sz="2800" dirty="0" smtClean="0">
                <a:latin typeface="黑体" pitchFamily="49" charset="-122"/>
                <a:ea typeface="黑体" pitchFamily="49" charset="-122"/>
              </a:rPr>
              <a:t>F1 </a:t>
            </a:r>
            <a:r>
              <a:rPr lang="zh-CN" altLang="en-US" sz="2800" dirty="0" smtClean="0">
                <a:latin typeface="黑体" pitchFamily="49" charset="-122"/>
                <a:ea typeface="黑体" pitchFamily="49" charset="-122"/>
              </a:rPr>
              <a:t>的基因型是什么？表型是什么</a:t>
            </a:r>
            <a:r>
              <a:rPr lang="en-US" altLang="zh-CN" sz="2800" dirty="0" smtClean="0">
                <a:latin typeface="黑体" pitchFamily="49" charset="-122"/>
                <a:ea typeface="黑体" pitchFamily="49" charset="-122"/>
              </a:rPr>
              <a:t>(</a:t>
            </a:r>
            <a:r>
              <a:rPr lang="zh-CN" altLang="en-US" sz="2800" dirty="0" smtClean="0">
                <a:latin typeface="黑体" pitchFamily="49" charset="-122"/>
                <a:ea typeface="黑体" pitchFamily="49" charset="-122"/>
              </a:rPr>
              <a:t>圆或皱</a:t>
            </a:r>
            <a:r>
              <a:rPr lang="en-US" altLang="zh-CN" sz="2800" dirty="0" smtClean="0">
                <a:latin typeface="黑体" pitchFamily="49" charset="-122"/>
                <a:ea typeface="黑体" pitchFamily="49" charset="-122"/>
              </a:rPr>
              <a:t>)?</a:t>
            </a:r>
          </a:p>
          <a:p>
            <a:pPr>
              <a:buNone/>
            </a:pPr>
            <a:r>
              <a:rPr lang="en-US" altLang="zh-CN" sz="2800" dirty="0" smtClean="0">
                <a:latin typeface="黑体" pitchFamily="49" charset="-122"/>
                <a:ea typeface="黑体" pitchFamily="49" charset="-122"/>
              </a:rPr>
              <a:t>2</a:t>
            </a:r>
            <a:r>
              <a:rPr lang="zh-CN" altLang="en-US" sz="2800" dirty="0" smtClean="0">
                <a:latin typeface="黑体" pitchFamily="49" charset="-122"/>
                <a:ea typeface="黑体" pitchFamily="49" charset="-122"/>
              </a:rPr>
              <a:t>）</a:t>
            </a:r>
            <a:r>
              <a:rPr lang="en-US" altLang="zh-CN" sz="2800" dirty="0" smtClean="0">
                <a:latin typeface="黑体" pitchFamily="49" charset="-122"/>
                <a:ea typeface="黑体" pitchFamily="49" charset="-122"/>
              </a:rPr>
              <a:t>F2</a:t>
            </a:r>
            <a:r>
              <a:rPr lang="zh-CN" altLang="en-US" sz="2800" dirty="0" smtClean="0">
                <a:latin typeface="黑体" pitchFamily="49" charset="-122"/>
                <a:ea typeface="黑体" pitchFamily="49" charset="-122"/>
              </a:rPr>
              <a:t>代中随机取</a:t>
            </a:r>
            <a:r>
              <a:rPr lang="en-US" altLang="zh-CN" sz="2800" dirty="0" smtClean="0">
                <a:latin typeface="黑体" pitchFamily="49" charset="-122"/>
                <a:ea typeface="黑体" pitchFamily="49" charset="-122"/>
              </a:rPr>
              <a:t>100</a:t>
            </a:r>
            <a:r>
              <a:rPr lang="zh-CN" altLang="en-US" sz="2800" dirty="0" smtClean="0">
                <a:latin typeface="黑体" pitchFamily="49" charset="-122"/>
                <a:ea typeface="黑体" pitchFamily="49" charset="-122"/>
              </a:rPr>
              <a:t>粒圆形豌豆种子，请问这</a:t>
            </a:r>
            <a:r>
              <a:rPr lang="en-US" altLang="zh-CN" sz="2800" dirty="0" smtClean="0">
                <a:latin typeface="黑体" pitchFamily="49" charset="-122"/>
                <a:ea typeface="黑体" pitchFamily="49" charset="-122"/>
              </a:rPr>
              <a:t>100</a:t>
            </a:r>
            <a:r>
              <a:rPr lang="zh-CN" altLang="en-US" sz="2800" dirty="0" smtClean="0">
                <a:latin typeface="黑体" pitchFamily="49" charset="-122"/>
                <a:ea typeface="黑体" pitchFamily="49" charset="-122"/>
              </a:rPr>
              <a:t>粒种子中等位基因</a:t>
            </a:r>
            <a:r>
              <a:rPr lang="en-US" altLang="zh-CN" sz="2800" dirty="0" smtClean="0">
                <a:latin typeface="黑体" pitchFamily="49" charset="-122"/>
                <a:ea typeface="黑体" pitchFamily="49" charset="-122"/>
              </a:rPr>
              <a:t>a1</a:t>
            </a:r>
            <a:r>
              <a:rPr lang="zh-CN" altLang="en-US" sz="2800" dirty="0" smtClean="0">
                <a:latin typeface="黑体" pitchFamily="49" charset="-122"/>
                <a:ea typeface="黑体" pitchFamily="49" charset="-122"/>
              </a:rPr>
              <a:t>与</a:t>
            </a:r>
            <a:r>
              <a:rPr lang="en-US" altLang="zh-CN" sz="2800" dirty="0" smtClean="0">
                <a:latin typeface="黑体" pitchFamily="49" charset="-122"/>
                <a:ea typeface="黑体" pitchFamily="49" charset="-122"/>
              </a:rPr>
              <a:t>a2</a:t>
            </a:r>
            <a:r>
              <a:rPr lang="zh-CN" altLang="en-US" sz="2800" dirty="0" smtClean="0">
                <a:latin typeface="黑体" pitchFamily="49" charset="-122"/>
                <a:ea typeface="黑体" pitchFamily="49" charset="-122"/>
              </a:rPr>
              <a:t>的比例是多少？</a:t>
            </a:r>
            <a:r>
              <a:rPr lang="en-US" altLang="zh-CN" sz="2800" dirty="0" smtClean="0">
                <a:latin typeface="黑体" pitchFamily="49" charset="-122"/>
                <a:ea typeface="黑体" pitchFamily="49" charset="-122"/>
              </a:rPr>
              <a:t>R</a:t>
            </a:r>
            <a:r>
              <a:rPr lang="zh-CN" altLang="en-US" sz="2800" dirty="0" smtClean="0">
                <a:latin typeface="黑体" pitchFamily="49" charset="-122"/>
                <a:ea typeface="黑体" pitchFamily="49" charset="-122"/>
              </a:rPr>
              <a:t>与</a:t>
            </a:r>
            <a:r>
              <a:rPr lang="en-US" altLang="zh-CN" sz="2800" dirty="0" smtClean="0">
                <a:latin typeface="黑体" pitchFamily="49" charset="-122"/>
                <a:ea typeface="黑体" pitchFamily="49" charset="-122"/>
              </a:rPr>
              <a:t>r</a:t>
            </a:r>
            <a:r>
              <a:rPr lang="zh-CN" altLang="en-US" sz="2800" dirty="0" smtClean="0">
                <a:latin typeface="黑体" pitchFamily="49" charset="-122"/>
                <a:ea typeface="黑体" pitchFamily="49" charset="-122"/>
              </a:rPr>
              <a:t>的比例？</a:t>
            </a:r>
            <a:endParaRPr lang="en-US" altLang="zh-CN" sz="2800" dirty="0" smtClean="0">
              <a:latin typeface="黑体" pitchFamily="49" charset="-122"/>
              <a:ea typeface="黑体" pitchFamily="49" charset="-122"/>
            </a:endParaRPr>
          </a:p>
          <a:p>
            <a:pPr>
              <a:buNone/>
            </a:pPr>
            <a:r>
              <a:rPr lang="en-US" altLang="zh-CN" sz="2800" dirty="0" smtClean="0">
                <a:latin typeface="黑体" pitchFamily="49" charset="-122"/>
                <a:ea typeface="黑体" pitchFamily="49" charset="-122"/>
              </a:rPr>
              <a:t>3</a:t>
            </a:r>
            <a:r>
              <a:rPr lang="zh-CN" altLang="en-US" sz="2800" dirty="0" smtClean="0">
                <a:latin typeface="黑体" pitchFamily="49" charset="-122"/>
                <a:ea typeface="黑体" pitchFamily="49" charset="-122"/>
              </a:rPr>
              <a:t>）</a:t>
            </a:r>
            <a:r>
              <a:rPr lang="en-US" altLang="zh-CN" sz="2800" dirty="0" smtClean="0">
                <a:latin typeface="黑体" pitchFamily="49" charset="-122"/>
                <a:ea typeface="黑体" pitchFamily="49" charset="-122"/>
              </a:rPr>
              <a:t>F2</a:t>
            </a:r>
            <a:r>
              <a:rPr lang="zh-CN" altLang="en-US" sz="2800" dirty="0" smtClean="0">
                <a:latin typeface="黑体" pitchFamily="49" charset="-122"/>
                <a:ea typeface="黑体" pitchFamily="49" charset="-122"/>
              </a:rPr>
              <a:t>代中随机取</a:t>
            </a:r>
            <a:r>
              <a:rPr lang="en-US" altLang="zh-CN" sz="2800" dirty="0" smtClean="0">
                <a:latin typeface="黑体" pitchFamily="49" charset="-122"/>
                <a:ea typeface="黑体" pitchFamily="49" charset="-122"/>
              </a:rPr>
              <a:t>100</a:t>
            </a:r>
            <a:r>
              <a:rPr lang="zh-CN" altLang="en-US" sz="2800" dirty="0" smtClean="0">
                <a:latin typeface="黑体" pitchFamily="49" charset="-122"/>
                <a:ea typeface="黑体" pitchFamily="49" charset="-122"/>
              </a:rPr>
              <a:t>粒皱形豌豆种子，请问这</a:t>
            </a:r>
            <a:r>
              <a:rPr lang="en-US" altLang="zh-CN" sz="2800" dirty="0" smtClean="0">
                <a:latin typeface="黑体" pitchFamily="49" charset="-122"/>
                <a:ea typeface="黑体" pitchFamily="49" charset="-122"/>
              </a:rPr>
              <a:t>100</a:t>
            </a:r>
            <a:r>
              <a:rPr lang="zh-CN" altLang="en-US" sz="2800" dirty="0" smtClean="0">
                <a:latin typeface="黑体" pitchFamily="49" charset="-122"/>
                <a:ea typeface="黑体" pitchFamily="49" charset="-122"/>
              </a:rPr>
              <a:t>粒种子中等位基因</a:t>
            </a:r>
            <a:r>
              <a:rPr lang="en-US" altLang="zh-CN" sz="2800" dirty="0" smtClean="0">
                <a:latin typeface="黑体" pitchFamily="49" charset="-122"/>
                <a:ea typeface="黑体" pitchFamily="49" charset="-122"/>
              </a:rPr>
              <a:t>a1</a:t>
            </a:r>
            <a:r>
              <a:rPr lang="zh-CN" altLang="en-US" sz="2800" dirty="0" smtClean="0">
                <a:latin typeface="黑体" pitchFamily="49" charset="-122"/>
                <a:ea typeface="黑体" pitchFamily="49" charset="-122"/>
              </a:rPr>
              <a:t>与</a:t>
            </a:r>
            <a:r>
              <a:rPr lang="en-US" altLang="zh-CN" sz="2800" dirty="0" smtClean="0">
                <a:latin typeface="黑体" pitchFamily="49" charset="-122"/>
                <a:ea typeface="黑体" pitchFamily="49" charset="-122"/>
              </a:rPr>
              <a:t>a2</a:t>
            </a:r>
            <a:r>
              <a:rPr lang="zh-CN" altLang="en-US" sz="2800" dirty="0" smtClean="0">
                <a:latin typeface="黑体" pitchFamily="49" charset="-122"/>
                <a:ea typeface="黑体" pitchFamily="49" charset="-122"/>
              </a:rPr>
              <a:t>的比例是多少？</a:t>
            </a:r>
            <a:r>
              <a:rPr lang="en-US" altLang="zh-CN" sz="2800" dirty="0" smtClean="0">
                <a:latin typeface="黑体" pitchFamily="49" charset="-122"/>
                <a:ea typeface="黑体" pitchFamily="49" charset="-122"/>
              </a:rPr>
              <a:t>R</a:t>
            </a:r>
            <a:r>
              <a:rPr lang="zh-CN" altLang="en-US" sz="2800" dirty="0" smtClean="0">
                <a:latin typeface="黑体" pitchFamily="49" charset="-122"/>
                <a:ea typeface="黑体" pitchFamily="49" charset="-122"/>
              </a:rPr>
              <a:t>与</a:t>
            </a:r>
            <a:r>
              <a:rPr lang="en-US" altLang="zh-CN" sz="2800" dirty="0" smtClean="0">
                <a:latin typeface="黑体" pitchFamily="49" charset="-122"/>
                <a:ea typeface="黑体" pitchFamily="49" charset="-122"/>
              </a:rPr>
              <a:t>r</a:t>
            </a:r>
            <a:r>
              <a:rPr lang="zh-CN" altLang="en-US" sz="2800" dirty="0" smtClean="0">
                <a:latin typeface="黑体" pitchFamily="49" charset="-122"/>
                <a:ea typeface="黑体" pitchFamily="49" charset="-122"/>
              </a:rPr>
              <a:t>的比例？</a:t>
            </a:r>
            <a:endParaRPr lang="zh-CN" altLang="en-US" sz="2800" dirty="0">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04800" y="381000"/>
            <a:ext cx="5929828" cy="954107"/>
          </a:xfrm>
          <a:prstGeom prst="rect">
            <a:avLst/>
          </a:prstGeom>
          <a:noFill/>
        </p:spPr>
        <p:txBody>
          <a:bodyPr wrap="none" rtlCol="0">
            <a:spAutoFit/>
          </a:bodyPr>
          <a:lstStyle/>
          <a:p>
            <a:r>
              <a:rPr lang="zh-CN" altLang="en-US" sz="2800" dirty="0" smtClean="0">
                <a:latin typeface="黑体" pitchFamily="49" charset="-122"/>
                <a:ea typeface="黑体" pitchFamily="49" charset="-122"/>
              </a:rPr>
              <a:t>思考题</a:t>
            </a:r>
            <a:r>
              <a:rPr lang="en-US" altLang="zh-CN" sz="2800" dirty="0" smtClean="0">
                <a:latin typeface="黑体" pitchFamily="49" charset="-122"/>
                <a:ea typeface="黑体" pitchFamily="49" charset="-122"/>
              </a:rPr>
              <a:t>2</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r>
              <a:rPr lang="zh-CN" altLang="en-US" sz="2800" dirty="0" smtClean="0">
                <a:solidFill>
                  <a:schemeClr val="tx1"/>
                </a:solidFill>
                <a:latin typeface="黑体" pitchFamily="49" charset="-122"/>
                <a:ea typeface="黑体" pitchFamily="49" charset="-122"/>
              </a:rPr>
              <a:t>植物激素乙烯的生物合成路线如下：</a:t>
            </a:r>
            <a:endParaRPr lang="zh-CN" altLang="en-US" sz="2800" dirty="0">
              <a:solidFill>
                <a:schemeClr val="tx1"/>
              </a:solidFill>
              <a:latin typeface="黑体" pitchFamily="49" charset="-122"/>
              <a:ea typeface="黑体" pitchFamily="49" charset="-122"/>
            </a:endParaRPr>
          </a:p>
        </p:txBody>
      </p:sp>
      <p:grpSp>
        <p:nvGrpSpPr>
          <p:cNvPr id="19" name="组合 18"/>
          <p:cNvGrpSpPr/>
          <p:nvPr/>
        </p:nvGrpSpPr>
        <p:grpSpPr>
          <a:xfrm>
            <a:off x="304800" y="1447800"/>
            <a:ext cx="8599011" cy="838526"/>
            <a:chOff x="304800" y="2961294"/>
            <a:chExt cx="8599011" cy="838526"/>
          </a:xfrm>
        </p:grpSpPr>
        <p:sp>
          <p:nvSpPr>
            <p:cNvPr id="8" name="TextBox 7"/>
            <p:cNvSpPr txBox="1"/>
            <p:nvPr/>
          </p:nvSpPr>
          <p:spPr>
            <a:xfrm>
              <a:off x="304800" y="3276600"/>
              <a:ext cx="1620957"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甲硫氨酸</a:t>
              </a:r>
              <a:endParaRPr lang="zh-CN" altLang="en-US" sz="2800" dirty="0">
                <a:solidFill>
                  <a:schemeClr val="tx1"/>
                </a:solidFill>
                <a:latin typeface="黑体" pitchFamily="49" charset="-122"/>
                <a:ea typeface="黑体" pitchFamily="49" charset="-122"/>
              </a:endParaRPr>
            </a:p>
          </p:txBody>
        </p:sp>
        <p:cxnSp>
          <p:nvCxnSpPr>
            <p:cNvPr id="10" name="直接箭头连接符 9"/>
            <p:cNvCxnSpPr/>
            <p:nvPr/>
          </p:nvCxnSpPr>
          <p:spPr bwMode="auto">
            <a:xfrm>
              <a:off x="1905000" y="3556436"/>
              <a:ext cx="91440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1" name="TextBox 10"/>
            <p:cNvSpPr txBox="1"/>
            <p:nvPr/>
          </p:nvSpPr>
          <p:spPr>
            <a:xfrm>
              <a:off x="2819400" y="3276600"/>
              <a:ext cx="1800493"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中间产物</a:t>
              </a:r>
              <a:r>
                <a:rPr lang="en-US" altLang="zh-CN" sz="2800" dirty="0" smtClean="0">
                  <a:solidFill>
                    <a:schemeClr val="tx1"/>
                  </a:solidFill>
                  <a:latin typeface="黑体" pitchFamily="49" charset="-122"/>
                  <a:ea typeface="黑体" pitchFamily="49" charset="-122"/>
                </a:rPr>
                <a:t>1</a:t>
              </a:r>
              <a:endParaRPr lang="zh-CN" altLang="en-US" sz="2800" dirty="0" smtClean="0">
                <a:solidFill>
                  <a:schemeClr val="tx1"/>
                </a:solidFill>
                <a:latin typeface="黑体" pitchFamily="49" charset="-122"/>
                <a:ea typeface="黑体" pitchFamily="49" charset="-122"/>
              </a:endParaRPr>
            </a:p>
          </p:txBody>
        </p:sp>
        <p:sp>
          <p:nvSpPr>
            <p:cNvPr id="12" name="TextBox 11"/>
            <p:cNvSpPr txBox="1"/>
            <p:nvPr/>
          </p:nvSpPr>
          <p:spPr>
            <a:xfrm>
              <a:off x="5410200" y="3276600"/>
              <a:ext cx="1800493"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中间产物</a:t>
              </a:r>
              <a:r>
                <a:rPr lang="en-US" altLang="zh-CN" sz="2800" dirty="0" smtClean="0">
                  <a:solidFill>
                    <a:schemeClr val="tx1"/>
                  </a:solidFill>
                  <a:latin typeface="黑体" pitchFamily="49" charset="-122"/>
                  <a:ea typeface="黑体" pitchFamily="49" charset="-122"/>
                </a:rPr>
                <a:t>2</a:t>
              </a:r>
              <a:endParaRPr lang="zh-CN" altLang="en-US" sz="2800" dirty="0" smtClean="0">
                <a:solidFill>
                  <a:schemeClr val="tx1"/>
                </a:solidFill>
                <a:latin typeface="黑体" pitchFamily="49" charset="-122"/>
                <a:ea typeface="黑体" pitchFamily="49" charset="-122"/>
              </a:endParaRPr>
            </a:p>
          </p:txBody>
        </p:sp>
        <p:sp>
          <p:nvSpPr>
            <p:cNvPr id="13" name="TextBox 12"/>
            <p:cNvSpPr txBox="1"/>
            <p:nvPr/>
          </p:nvSpPr>
          <p:spPr>
            <a:xfrm>
              <a:off x="8001000" y="3276600"/>
              <a:ext cx="902811"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乙烯</a:t>
              </a:r>
            </a:p>
          </p:txBody>
        </p:sp>
        <p:cxnSp>
          <p:nvCxnSpPr>
            <p:cNvPr id="14" name="直接箭头连接符 13"/>
            <p:cNvCxnSpPr/>
            <p:nvPr/>
          </p:nvCxnSpPr>
          <p:spPr bwMode="auto">
            <a:xfrm>
              <a:off x="4495800" y="3556436"/>
              <a:ext cx="91440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cxnSp>
          <p:nvCxnSpPr>
            <p:cNvPr id="15" name="直接箭头连接符 14"/>
            <p:cNvCxnSpPr/>
            <p:nvPr/>
          </p:nvCxnSpPr>
          <p:spPr bwMode="auto">
            <a:xfrm>
              <a:off x="7162800" y="3556436"/>
              <a:ext cx="914400" cy="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6" name="TextBox 15"/>
            <p:cNvSpPr txBox="1"/>
            <p:nvPr/>
          </p:nvSpPr>
          <p:spPr>
            <a:xfrm>
              <a:off x="1905000" y="2961294"/>
              <a:ext cx="723275" cy="523220"/>
            </a:xfrm>
            <a:prstGeom prst="rect">
              <a:avLst/>
            </a:prstGeom>
            <a:noFill/>
            <a:ln>
              <a:solidFill>
                <a:schemeClr val="bg2"/>
              </a:solidFill>
            </a:ln>
          </p:spPr>
          <p:txBody>
            <a:bodyPr wrap="none" rtlCol="0">
              <a:spAutoFit/>
            </a:bodyPr>
            <a:lstStyle/>
            <a:p>
              <a:r>
                <a:rPr lang="zh-CN" altLang="en-US" sz="2800" dirty="0" smtClean="0">
                  <a:solidFill>
                    <a:schemeClr val="tx1"/>
                  </a:solidFill>
                  <a:latin typeface="黑体" pitchFamily="49" charset="-122"/>
                  <a:ea typeface="黑体" pitchFamily="49" charset="-122"/>
                </a:rPr>
                <a:t>酶</a:t>
              </a:r>
              <a:r>
                <a:rPr lang="en-US" altLang="zh-CN" sz="2800" dirty="0" smtClean="0">
                  <a:solidFill>
                    <a:schemeClr val="tx1"/>
                  </a:solidFill>
                  <a:latin typeface="黑体" pitchFamily="49" charset="-122"/>
                  <a:ea typeface="黑体" pitchFamily="49" charset="-122"/>
                </a:rPr>
                <a:t>A</a:t>
              </a:r>
              <a:endParaRPr lang="zh-CN" altLang="en-US" sz="2800" dirty="0">
                <a:solidFill>
                  <a:schemeClr val="tx1"/>
                </a:solidFill>
                <a:latin typeface="黑体" pitchFamily="49" charset="-122"/>
                <a:ea typeface="黑体" pitchFamily="49" charset="-122"/>
              </a:endParaRPr>
            </a:p>
          </p:txBody>
        </p:sp>
        <p:sp>
          <p:nvSpPr>
            <p:cNvPr id="17" name="TextBox 16"/>
            <p:cNvSpPr txBox="1"/>
            <p:nvPr/>
          </p:nvSpPr>
          <p:spPr>
            <a:xfrm>
              <a:off x="4495800" y="2961294"/>
              <a:ext cx="723275"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酶</a:t>
              </a:r>
              <a:r>
                <a:rPr lang="en-US" altLang="zh-CN" sz="2800" dirty="0" smtClean="0">
                  <a:solidFill>
                    <a:schemeClr val="tx1"/>
                  </a:solidFill>
                  <a:latin typeface="黑体" pitchFamily="49" charset="-122"/>
                  <a:ea typeface="黑体" pitchFamily="49" charset="-122"/>
                </a:rPr>
                <a:t>B</a:t>
              </a:r>
              <a:endParaRPr lang="zh-CN" altLang="en-US" sz="2800" dirty="0">
                <a:solidFill>
                  <a:schemeClr val="tx1"/>
                </a:solidFill>
                <a:latin typeface="黑体" pitchFamily="49" charset="-122"/>
                <a:ea typeface="黑体" pitchFamily="49" charset="-122"/>
              </a:endParaRPr>
            </a:p>
          </p:txBody>
        </p:sp>
        <p:sp>
          <p:nvSpPr>
            <p:cNvPr id="18" name="TextBox 17"/>
            <p:cNvSpPr txBox="1"/>
            <p:nvPr/>
          </p:nvSpPr>
          <p:spPr>
            <a:xfrm>
              <a:off x="7162800" y="2961294"/>
              <a:ext cx="723275" cy="523220"/>
            </a:xfrm>
            <a:prstGeom prst="rect">
              <a:avLst/>
            </a:prstGeom>
            <a:noFill/>
          </p:spPr>
          <p:txBody>
            <a:bodyPr wrap="none" rtlCol="0">
              <a:spAutoFit/>
            </a:bodyPr>
            <a:lstStyle/>
            <a:p>
              <a:r>
                <a:rPr lang="zh-CN" altLang="en-US" sz="2800" dirty="0" smtClean="0">
                  <a:solidFill>
                    <a:schemeClr val="tx1"/>
                  </a:solidFill>
                  <a:latin typeface="黑体" pitchFamily="49" charset="-122"/>
                  <a:ea typeface="黑体" pitchFamily="49" charset="-122"/>
                </a:rPr>
                <a:t>酶</a:t>
              </a:r>
              <a:r>
                <a:rPr lang="en-US" altLang="zh-CN" sz="2800" dirty="0" smtClean="0">
                  <a:solidFill>
                    <a:schemeClr val="tx1"/>
                  </a:solidFill>
                  <a:latin typeface="黑体" pitchFamily="49" charset="-122"/>
                  <a:ea typeface="黑体" pitchFamily="49" charset="-122"/>
                </a:rPr>
                <a:t>C</a:t>
              </a:r>
              <a:endParaRPr lang="zh-CN" altLang="en-US" sz="2800" dirty="0">
                <a:solidFill>
                  <a:schemeClr val="tx1"/>
                </a:solidFill>
                <a:latin typeface="黑体" pitchFamily="49" charset="-122"/>
                <a:ea typeface="黑体" pitchFamily="49" charset="-122"/>
              </a:endParaRPr>
            </a:p>
          </p:txBody>
        </p:sp>
      </p:grpSp>
      <p:sp>
        <p:nvSpPr>
          <p:cNvPr id="20" name="TextBox 19"/>
          <p:cNvSpPr txBox="1"/>
          <p:nvPr/>
        </p:nvSpPr>
        <p:spPr>
          <a:xfrm>
            <a:off x="304800" y="2438400"/>
            <a:ext cx="8839200" cy="3785652"/>
          </a:xfrm>
          <a:prstGeom prst="rect">
            <a:avLst/>
          </a:prstGeom>
          <a:noFill/>
        </p:spPr>
        <p:txBody>
          <a:bodyPr wrap="square" rtlCol="0">
            <a:spAutoFit/>
          </a:bodyPr>
          <a:lstStyle/>
          <a:p>
            <a:r>
              <a:rPr lang="zh-CN" altLang="en-US" sz="2400" dirty="0" smtClean="0">
                <a:solidFill>
                  <a:schemeClr val="tx1"/>
                </a:solidFill>
                <a:latin typeface="黑体" pitchFamily="49" charset="-122"/>
                <a:ea typeface="黑体" pitchFamily="49" charset="-122"/>
              </a:rPr>
              <a:t>假设在一次对植物（拟南芥）突变筛选中，发现了</a:t>
            </a:r>
            <a:r>
              <a:rPr lang="en-US" altLang="zh-CN" sz="2400" dirty="0" smtClean="0">
                <a:solidFill>
                  <a:schemeClr val="tx1"/>
                </a:solidFill>
                <a:latin typeface="黑体" pitchFamily="49" charset="-122"/>
                <a:ea typeface="黑体" pitchFamily="49" charset="-122"/>
              </a:rPr>
              <a:t>5</a:t>
            </a:r>
            <a:r>
              <a:rPr lang="zh-CN" altLang="en-US" sz="2400" dirty="0" smtClean="0">
                <a:solidFill>
                  <a:schemeClr val="tx1"/>
                </a:solidFill>
                <a:latin typeface="黑体" pitchFamily="49" charset="-122"/>
                <a:ea typeface="黑体" pitchFamily="49" charset="-122"/>
              </a:rPr>
              <a:t>个可以稳定遗传的（自交后代无性状分离）不能生成乙烯的突变体</a:t>
            </a:r>
            <a:r>
              <a:rPr lang="en-US" altLang="zh-CN" sz="2400" dirty="0" smtClean="0">
                <a:solidFill>
                  <a:schemeClr val="tx1"/>
                </a:solidFill>
                <a:latin typeface="黑体" pitchFamily="49" charset="-122"/>
                <a:ea typeface="黑体" pitchFamily="49" charset="-122"/>
              </a:rPr>
              <a:t>m1-m5</a:t>
            </a:r>
            <a:r>
              <a:rPr lang="zh-CN" altLang="en-US" sz="2400" dirty="0" smtClean="0">
                <a:solidFill>
                  <a:schemeClr val="tx1"/>
                </a:solidFill>
                <a:latin typeface="黑体" pitchFamily="49" charset="-122"/>
                <a:ea typeface="黑体" pitchFamily="49" charset="-122"/>
              </a:rPr>
              <a:t>。</a:t>
            </a:r>
            <a:endParaRPr lang="en-US" altLang="zh-CN" sz="2400" dirty="0" smtClean="0">
              <a:solidFill>
                <a:schemeClr val="tx1"/>
              </a:solidFill>
              <a:latin typeface="黑体" pitchFamily="49" charset="-122"/>
              <a:ea typeface="黑体" pitchFamily="49" charset="-122"/>
            </a:endParaRPr>
          </a:p>
          <a:p>
            <a:r>
              <a:rPr lang="en-US" altLang="zh-CN" sz="2400" dirty="0" smtClean="0">
                <a:solidFill>
                  <a:schemeClr val="tx1"/>
                </a:solidFill>
                <a:latin typeface="黑体" pitchFamily="49" charset="-122"/>
                <a:ea typeface="黑体" pitchFamily="49" charset="-122"/>
              </a:rPr>
              <a:t>1</a:t>
            </a:r>
            <a:r>
              <a:rPr lang="zh-CN" altLang="en-US" sz="2400" dirty="0" smtClean="0">
                <a:solidFill>
                  <a:schemeClr val="tx1"/>
                </a:solidFill>
                <a:latin typeface="黑体" pitchFamily="49" charset="-122"/>
                <a:ea typeface="黑体" pitchFamily="49" charset="-122"/>
              </a:rPr>
              <a:t>）如何分别判断这</a:t>
            </a:r>
            <a:r>
              <a:rPr lang="en-US" altLang="zh-CN" sz="2400" dirty="0" smtClean="0">
                <a:solidFill>
                  <a:schemeClr val="tx1"/>
                </a:solidFill>
                <a:latin typeface="黑体" pitchFamily="49" charset="-122"/>
                <a:ea typeface="黑体" pitchFamily="49" charset="-122"/>
              </a:rPr>
              <a:t>5</a:t>
            </a:r>
            <a:r>
              <a:rPr lang="zh-CN" altLang="en-US" sz="2400" dirty="0" smtClean="0">
                <a:solidFill>
                  <a:schemeClr val="tx1"/>
                </a:solidFill>
                <a:latin typeface="黑体" pitchFamily="49" charset="-122"/>
                <a:ea typeface="黑体" pitchFamily="49" charset="-122"/>
              </a:rPr>
              <a:t>个突变体的显隐性及是否为单基因突变？</a:t>
            </a:r>
            <a:endParaRPr lang="en-US" altLang="zh-CN" sz="2400" dirty="0" smtClean="0">
              <a:solidFill>
                <a:schemeClr val="tx1"/>
              </a:solidFill>
              <a:latin typeface="黑体" pitchFamily="49" charset="-122"/>
              <a:ea typeface="黑体" pitchFamily="49" charset="-122"/>
            </a:endParaRPr>
          </a:p>
          <a:p>
            <a:endParaRPr lang="en-US" altLang="zh-CN" sz="2400" dirty="0" smtClean="0">
              <a:solidFill>
                <a:schemeClr val="tx1"/>
              </a:solidFill>
              <a:latin typeface="黑体" pitchFamily="49" charset="-122"/>
              <a:ea typeface="黑体" pitchFamily="49" charset="-122"/>
            </a:endParaRPr>
          </a:p>
          <a:p>
            <a:r>
              <a:rPr lang="en-US" altLang="zh-CN" sz="2400" dirty="0" smtClean="0">
                <a:solidFill>
                  <a:schemeClr val="tx1"/>
                </a:solidFill>
                <a:latin typeface="黑体" pitchFamily="49" charset="-122"/>
                <a:ea typeface="黑体" pitchFamily="49" charset="-122"/>
              </a:rPr>
              <a:t>2</a:t>
            </a:r>
            <a:r>
              <a:rPr lang="zh-CN" altLang="en-US" sz="2400" dirty="0" smtClean="0">
                <a:solidFill>
                  <a:schemeClr val="tx1"/>
                </a:solidFill>
                <a:latin typeface="黑体" pitchFamily="49" charset="-122"/>
                <a:ea typeface="黑体" pitchFamily="49" charset="-122"/>
              </a:rPr>
              <a:t>）若</a:t>
            </a:r>
            <a:r>
              <a:rPr lang="en-US" altLang="zh-CN" sz="2400" dirty="0" smtClean="0">
                <a:solidFill>
                  <a:schemeClr val="tx1"/>
                </a:solidFill>
                <a:latin typeface="黑体" pitchFamily="49" charset="-122"/>
                <a:ea typeface="黑体" pitchFamily="49" charset="-122"/>
              </a:rPr>
              <a:t>5</a:t>
            </a:r>
            <a:r>
              <a:rPr lang="zh-CN" altLang="en-US" sz="2400" dirty="0" smtClean="0">
                <a:solidFill>
                  <a:schemeClr val="tx1"/>
                </a:solidFill>
                <a:latin typeface="黑体" pitchFamily="49" charset="-122"/>
                <a:ea typeface="黑体" pitchFamily="49" charset="-122"/>
              </a:rPr>
              <a:t>个</a:t>
            </a:r>
            <a:r>
              <a:rPr lang="zh-CN" altLang="en-US" sz="2400" dirty="0" smtClean="0">
                <a:solidFill>
                  <a:schemeClr val="tx1"/>
                </a:solidFill>
                <a:latin typeface="黑体" pitchFamily="49" charset="-122"/>
                <a:ea typeface="黑体" pitchFamily="49" charset="-122"/>
              </a:rPr>
              <a:t>突变体（</a:t>
            </a:r>
            <a:r>
              <a:rPr lang="en-US" altLang="zh-CN" sz="2400" dirty="0" smtClean="0">
                <a:solidFill>
                  <a:schemeClr val="tx1"/>
                </a:solidFill>
                <a:latin typeface="黑体" pitchFamily="49" charset="-122"/>
                <a:ea typeface="黑体" pitchFamily="49" charset="-122"/>
              </a:rPr>
              <a:t>m1-m5)</a:t>
            </a:r>
            <a:r>
              <a:rPr lang="zh-CN" altLang="en-US" sz="2400" dirty="0" smtClean="0">
                <a:solidFill>
                  <a:schemeClr val="tx1"/>
                </a:solidFill>
                <a:latin typeface="黑体" pitchFamily="49" charset="-122"/>
                <a:ea typeface="黑体" pitchFamily="49" charset="-122"/>
              </a:rPr>
              <a:t>都是</a:t>
            </a:r>
            <a:r>
              <a:rPr lang="zh-CN" altLang="en-US" sz="2400" dirty="0" smtClean="0">
                <a:solidFill>
                  <a:schemeClr val="tx1"/>
                </a:solidFill>
                <a:latin typeface="黑体" pitchFamily="49" charset="-122"/>
                <a:ea typeface="黑体" pitchFamily="49" charset="-122"/>
              </a:rPr>
              <a:t>单基因隐性突变体，你预测可能是哪些基因突变了？</a:t>
            </a:r>
            <a:endParaRPr lang="en-US" altLang="zh-CN" sz="2400" dirty="0" smtClean="0">
              <a:solidFill>
                <a:schemeClr val="tx1"/>
              </a:solidFill>
              <a:latin typeface="黑体" pitchFamily="49" charset="-122"/>
              <a:ea typeface="黑体" pitchFamily="49" charset="-122"/>
            </a:endParaRPr>
          </a:p>
          <a:p>
            <a:endParaRPr lang="en-US" altLang="zh-CN" sz="2400" dirty="0" smtClean="0">
              <a:solidFill>
                <a:schemeClr val="tx1"/>
              </a:solidFill>
              <a:latin typeface="黑体" pitchFamily="49" charset="-122"/>
              <a:ea typeface="黑体" pitchFamily="49" charset="-122"/>
            </a:endParaRPr>
          </a:p>
          <a:p>
            <a:r>
              <a:rPr lang="en-US" altLang="zh-CN" sz="2400" dirty="0" smtClean="0">
                <a:solidFill>
                  <a:schemeClr val="tx1"/>
                </a:solidFill>
                <a:latin typeface="黑体" pitchFamily="49" charset="-122"/>
                <a:ea typeface="黑体" pitchFamily="49" charset="-122"/>
              </a:rPr>
              <a:t>3</a:t>
            </a:r>
            <a:r>
              <a:rPr lang="zh-CN" altLang="en-US" sz="2400" dirty="0" smtClean="0">
                <a:solidFill>
                  <a:schemeClr val="tx1"/>
                </a:solidFill>
                <a:latin typeface="黑体" pitchFamily="49" charset="-122"/>
                <a:ea typeface="黑体" pitchFamily="49" charset="-122"/>
              </a:rPr>
              <a:t>）如何利用遗传分析的方法判断这</a:t>
            </a:r>
            <a:r>
              <a:rPr lang="en-US" altLang="zh-CN" sz="2400" dirty="0" smtClean="0">
                <a:solidFill>
                  <a:schemeClr val="tx1"/>
                </a:solidFill>
                <a:latin typeface="黑体" pitchFamily="49" charset="-122"/>
                <a:ea typeface="黑体" pitchFamily="49" charset="-122"/>
              </a:rPr>
              <a:t>5</a:t>
            </a:r>
            <a:r>
              <a:rPr lang="zh-CN" altLang="en-US" sz="2400" dirty="0" smtClean="0">
                <a:solidFill>
                  <a:schemeClr val="tx1"/>
                </a:solidFill>
                <a:latin typeface="黑体" pitchFamily="49" charset="-122"/>
                <a:ea typeface="黑体" pitchFamily="49" charset="-122"/>
              </a:rPr>
              <a:t>个突变体中哪些是相同基因突变？哪两个间是不同基因突变？</a:t>
            </a:r>
            <a:endParaRPr lang="en-US" altLang="zh-CN" sz="2400" dirty="0" smtClean="0">
              <a:solidFill>
                <a:schemeClr val="tx1"/>
              </a:solidFill>
              <a:latin typeface="黑体" pitchFamily="49" charset="-122"/>
              <a:ea typeface="黑体" pitchFamily="49" charset="-122"/>
            </a:endParaRPr>
          </a:p>
          <a:p>
            <a:endParaRPr lang="zh-CN" altLang="en-US" sz="2400" dirty="0">
              <a:solidFill>
                <a:schemeClr val="tx1"/>
              </a:solidFill>
              <a:latin typeface="黑体" pitchFamily="49" charset="-122"/>
              <a:ea typeface="黑体" pitchFamily="49"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phenotype-vs-genotype-l.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Text Box 3"/>
          <p:cNvSpPr txBox="1">
            <a:spLocks noChangeArrowheads="1"/>
          </p:cNvSpPr>
          <p:nvPr/>
        </p:nvSpPr>
        <p:spPr bwMode="auto">
          <a:xfrm>
            <a:off x="228600" y="1143000"/>
            <a:ext cx="8763000" cy="4081117"/>
          </a:xfrm>
          <a:prstGeom prst="rect">
            <a:avLst/>
          </a:prstGeom>
          <a:noFill/>
          <a:ln w="9525">
            <a:noFill/>
            <a:miter lim="800000"/>
            <a:headEnd/>
            <a:tailEnd/>
          </a:ln>
        </p:spPr>
        <p:txBody>
          <a:bodyPr>
            <a:spAutoFit/>
          </a:bodyPr>
          <a:lstStyle/>
          <a:p>
            <a:pPr algn="just">
              <a:lnSpc>
                <a:spcPct val="90000"/>
              </a:lnSpc>
              <a:spcBef>
                <a:spcPct val="30000"/>
              </a:spcBef>
            </a:pPr>
            <a:r>
              <a:rPr kumimoji="1" lang="en-US" altLang="zh-CN" sz="2400" dirty="0" smtClean="0">
                <a:latin typeface="黑体" pitchFamily="49" charset="-122"/>
                <a:ea typeface="黑体" pitchFamily="49" charset="-122"/>
              </a:rPr>
              <a:t>8</a:t>
            </a:r>
            <a:r>
              <a:rPr kumimoji="1" lang="zh-CN" altLang="en-US" sz="2400" dirty="0" smtClean="0">
                <a:latin typeface="黑体" pitchFamily="49" charset="-122"/>
                <a:ea typeface="黑体" pitchFamily="49" charset="-122"/>
              </a:rPr>
              <a:t>、</a:t>
            </a:r>
            <a:r>
              <a:rPr kumimoji="1" lang="zh-CN" altLang="en-US" sz="2400" dirty="0">
                <a:latin typeface="黑体" pitchFamily="49" charset="-122"/>
                <a:ea typeface="黑体" pitchFamily="49" charset="-122"/>
              </a:rPr>
              <a:t>显性和隐性（</a:t>
            </a:r>
            <a:r>
              <a:rPr kumimoji="1" lang="en-US" altLang="zh-CN" sz="2400" dirty="0">
                <a:latin typeface="黑体" pitchFamily="49" charset="-122"/>
                <a:ea typeface="黑体" pitchFamily="49" charset="-122"/>
              </a:rPr>
              <a:t>Dominant and recessive</a:t>
            </a:r>
            <a:r>
              <a:rPr kumimoji="1" lang="zh-CN" altLang="en-US" sz="2400" dirty="0">
                <a:latin typeface="黑体" pitchFamily="49" charset="-122"/>
                <a:ea typeface="黑体" pitchFamily="49" charset="-122"/>
              </a:rPr>
              <a:t>）</a:t>
            </a:r>
          </a:p>
          <a:p>
            <a:pPr algn="just">
              <a:lnSpc>
                <a:spcPct val="90000"/>
              </a:lnSpc>
              <a:spcBef>
                <a:spcPct val="30000"/>
              </a:spcBef>
            </a:pPr>
            <a:r>
              <a:rPr kumimoji="1" lang="zh-CN" altLang="en-US" sz="2400" dirty="0" smtClean="0">
                <a:solidFill>
                  <a:schemeClr val="tx1"/>
                </a:solidFill>
                <a:latin typeface="黑体" pitchFamily="49" charset="-122"/>
                <a:ea typeface="黑体" pitchFamily="49" charset="-122"/>
              </a:rPr>
              <a:t>孟德尔</a:t>
            </a:r>
            <a:r>
              <a:rPr kumimoji="1" lang="zh-CN" altLang="en-US" sz="2400" dirty="0">
                <a:solidFill>
                  <a:schemeClr val="tx1"/>
                </a:solidFill>
                <a:latin typeface="黑体" pitchFamily="49" charset="-122"/>
                <a:ea typeface="黑体" pitchFamily="49" charset="-122"/>
              </a:rPr>
              <a:t>把相对性状中能在</a:t>
            </a:r>
            <a:r>
              <a:rPr kumimoji="1" lang="en-US" altLang="zh-CN" sz="2400" dirty="0">
                <a:solidFill>
                  <a:schemeClr val="tx1"/>
                </a:solidFill>
                <a:latin typeface="黑体" pitchFamily="49" charset="-122"/>
                <a:ea typeface="黑体" pitchFamily="49" charset="-122"/>
              </a:rPr>
              <a:t>F</a:t>
            </a:r>
            <a:r>
              <a:rPr kumimoji="1" lang="en-US" altLang="zh-CN" sz="2400" baseline="-30000" dirty="0">
                <a:solidFill>
                  <a:schemeClr val="tx1"/>
                </a:solidFill>
                <a:latin typeface="黑体" pitchFamily="49" charset="-122"/>
                <a:ea typeface="黑体" pitchFamily="49" charset="-122"/>
              </a:rPr>
              <a:t>1</a:t>
            </a:r>
            <a:r>
              <a:rPr kumimoji="1" lang="zh-CN" altLang="en-US" sz="2400" dirty="0">
                <a:solidFill>
                  <a:schemeClr val="tx1"/>
                </a:solidFill>
                <a:latin typeface="黑体" pitchFamily="49" charset="-122"/>
                <a:ea typeface="黑体" pitchFamily="49" charset="-122"/>
              </a:rPr>
              <a:t>显现出来的叫显性，不表现出来的叫隐性。</a:t>
            </a:r>
          </a:p>
          <a:p>
            <a:pPr algn="just">
              <a:lnSpc>
                <a:spcPct val="90000"/>
              </a:lnSpc>
              <a:spcBef>
                <a:spcPct val="30000"/>
              </a:spcBef>
            </a:pPr>
            <a:r>
              <a:rPr kumimoji="1" lang="zh-CN" altLang="en-US" sz="2400" dirty="0">
                <a:solidFill>
                  <a:schemeClr val="tx1"/>
                </a:solidFill>
                <a:latin typeface="黑体" pitchFamily="49" charset="-122"/>
                <a:ea typeface="黑体" pitchFamily="49" charset="-122"/>
              </a:rPr>
              <a:t>   </a:t>
            </a:r>
            <a:r>
              <a:rPr kumimoji="1" lang="en-US" altLang="zh-CN" sz="2400" dirty="0" smtClean="0">
                <a:solidFill>
                  <a:schemeClr val="tx1"/>
                </a:solidFill>
                <a:latin typeface="黑体" pitchFamily="49" charset="-122"/>
                <a:ea typeface="黑体" pitchFamily="49" charset="-122"/>
              </a:rPr>
              <a:t> </a:t>
            </a:r>
          </a:p>
          <a:p>
            <a:pPr algn="just">
              <a:lnSpc>
                <a:spcPct val="90000"/>
              </a:lnSpc>
              <a:spcBef>
                <a:spcPct val="30000"/>
              </a:spcBef>
            </a:pPr>
            <a:r>
              <a:rPr kumimoji="1" lang="en-US" altLang="zh-CN" sz="2400" dirty="0" smtClean="0">
                <a:latin typeface="Comic Sans MS" pitchFamily="66" charset="0"/>
                <a:ea typeface="黑体" pitchFamily="49" charset="-122"/>
              </a:rPr>
              <a:t>9</a:t>
            </a:r>
            <a:r>
              <a:rPr kumimoji="1" lang="zh-CN" altLang="en-US" sz="2400" dirty="0" smtClean="0">
                <a:latin typeface="Comic Sans MS" pitchFamily="66" charset="0"/>
                <a:ea typeface="黑体" pitchFamily="49" charset="-122"/>
              </a:rPr>
              <a:t>、野生型与突变型（</a:t>
            </a:r>
            <a:r>
              <a:rPr kumimoji="1" lang="en-US" altLang="zh-CN" sz="2400" dirty="0" smtClean="0">
                <a:latin typeface="Comic Sans MS" pitchFamily="66" charset="0"/>
                <a:ea typeface="黑体" pitchFamily="49" charset="-122"/>
              </a:rPr>
              <a:t>Wild type and mutant type</a:t>
            </a:r>
            <a:r>
              <a:rPr kumimoji="1" lang="zh-CN" altLang="en-US" sz="2400" dirty="0" smtClean="0">
                <a:latin typeface="Comic Sans MS" pitchFamily="66" charset="0"/>
                <a:ea typeface="黑体" pitchFamily="49" charset="-122"/>
              </a:rPr>
              <a:t>）</a:t>
            </a:r>
          </a:p>
          <a:p>
            <a:pPr algn="just">
              <a:lnSpc>
                <a:spcPct val="90000"/>
              </a:lnSpc>
              <a:spcBef>
                <a:spcPct val="30000"/>
              </a:spcBef>
            </a:pPr>
            <a:r>
              <a:rPr kumimoji="1" lang="zh-CN" altLang="en-US" sz="2400" dirty="0" smtClean="0">
                <a:solidFill>
                  <a:schemeClr val="tx1"/>
                </a:solidFill>
                <a:latin typeface="Comic Sans MS" pitchFamily="66" charset="0"/>
                <a:ea typeface="黑体" pitchFamily="49" charset="-122"/>
              </a:rPr>
              <a:t> 野生型也叫正常型，是指生物体在自然界中出现最多的类型（基因型或表现型），或某一生物用作标准实验种的基因型或表现型。</a:t>
            </a:r>
          </a:p>
          <a:p>
            <a:pPr algn="just">
              <a:lnSpc>
                <a:spcPct val="90000"/>
              </a:lnSpc>
              <a:spcBef>
                <a:spcPct val="30000"/>
              </a:spcBef>
            </a:pPr>
            <a:r>
              <a:rPr kumimoji="1" lang="zh-CN" altLang="en-US" sz="2400" dirty="0" smtClean="0">
                <a:solidFill>
                  <a:schemeClr val="tx1"/>
                </a:solidFill>
                <a:latin typeface="Comic Sans MS" pitchFamily="66" charset="0"/>
                <a:ea typeface="黑体" pitchFamily="49" charset="-122"/>
              </a:rPr>
              <a:t>突变型是由野生型基因突变而来，即突变体。</a:t>
            </a:r>
          </a:p>
          <a:p>
            <a:pPr algn="just">
              <a:lnSpc>
                <a:spcPct val="90000"/>
              </a:lnSpc>
              <a:spcBef>
                <a:spcPct val="30000"/>
              </a:spcBef>
            </a:pPr>
            <a:endParaRPr kumimoji="1" lang="zh-CN" altLang="en-US" sz="2400" dirty="0">
              <a:solidFill>
                <a:schemeClr val="tx1"/>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9edeb_5c5df9fccc7b4edfb7ac119d2772e9a1_mv2.png"/>
          <p:cNvPicPr>
            <a:picLocks noChangeAspect="1"/>
          </p:cNvPicPr>
          <p:nvPr/>
        </p:nvPicPr>
        <p:blipFill>
          <a:blip r:embed="rId2" cstate="print"/>
          <a:stretch>
            <a:fillRect/>
          </a:stretch>
        </p:blipFill>
        <p:spPr>
          <a:xfrm>
            <a:off x="609600" y="304800"/>
            <a:ext cx="4927736" cy="6325507"/>
          </a:xfrm>
          <a:prstGeom prst="rect">
            <a:avLst/>
          </a:prstGeom>
        </p:spPr>
      </p:pic>
      <p:cxnSp>
        <p:nvCxnSpPr>
          <p:cNvPr id="4" name="直接箭头连接符 3"/>
          <p:cNvCxnSpPr/>
          <p:nvPr/>
        </p:nvCxnSpPr>
        <p:spPr bwMode="auto">
          <a:xfrm>
            <a:off x="4572000" y="2286000"/>
            <a:ext cx="1524000" cy="0"/>
          </a:xfrm>
          <a:prstGeom prst="straightConnector1">
            <a:avLst/>
          </a:prstGeom>
          <a:solidFill>
            <a:schemeClr val="accent1"/>
          </a:solidFill>
          <a:ln w="38100" cap="flat" cmpd="sng" algn="ctr">
            <a:solidFill>
              <a:srgbClr val="FF3300"/>
            </a:solidFill>
            <a:prstDash val="solid"/>
            <a:round/>
            <a:headEnd type="none" w="med" len="med"/>
            <a:tailEnd type="arrow"/>
          </a:ln>
          <a:effectLst/>
        </p:spPr>
      </p:cxnSp>
      <p:sp>
        <p:nvSpPr>
          <p:cNvPr id="6" name="TextBox 5"/>
          <p:cNvSpPr txBox="1"/>
          <p:nvPr/>
        </p:nvSpPr>
        <p:spPr>
          <a:xfrm>
            <a:off x="6019800" y="1600200"/>
            <a:ext cx="2877711" cy="1384995"/>
          </a:xfrm>
          <a:prstGeom prst="rect">
            <a:avLst/>
          </a:prstGeom>
          <a:noFill/>
        </p:spPr>
        <p:txBody>
          <a:bodyPr wrap="none" rtlCol="0">
            <a:spAutoFit/>
          </a:bodyPr>
          <a:lstStyle/>
          <a:p>
            <a:r>
              <a:rPr lang="zh-CN" altLang="en-US" sz="2800" dirty="0" smtClean="0">
                <a:latin typeface="黑体" pitchFamily="49" charset="-122"/>
                <a:ea typeface="黑体" pitchFamily="49" charset="-122"/>
              </a:rPr>
              <a:t>黄色为显性性状</a:t>
            </a:r>
            <a:endParaRPr lang="en-US" altLang="zh-CN" sz="2800" dirty="0" smtClean="0">
              <a:latin typeface="黑体" pitchFamily="49" charset="-122"/>
              <a:ea typeface="黑体" pitchFamily="49" charset="-122"/>
            </a:endParaRPr>
          </a:p>
          <a:p>
            <a:endParaRPr lang="en-US" altLang="zh-CN" sz="2800" dirty="0" smtClean="0">
              <a:latin typeface="黑体" pitchFamily="49" charset="-122"/>
              <a:ea typeface="黑体" pitchFamily="49" charset="-122"/>
            </a:endParaRPr>
          </a:p>
          <a:p>
            <a:r>
              <a:rPr lang="en-US" altLang="zh-CN" sz="2800" dirty="0" smtClean="0">
                <a:latin typeface="黑体" pitchFamily="49" charset="-122"/>
                <a:ea typeface="黑体" pitchFamily="49" charset="-122"/>
              </a:rPr>
              <a:t>Y</a:t>
            </a:r>
            <a:r>
              <a:rPr lang="zh-CN" altLang="en-US" sz="2800" dirty="0" smtClean="0">
                <a:latin typeface="黑体" pitchFamily="49" charset="-122"/>
                <a:ea typeface="黑体" pitchFamily="49" charset="-122"/>
              </a:rPr>
              <a:t>为显性等位基因</a:t>
            </a:r>
            <a:endParaRPr lang="zh-CN" altLang="en-US" sz="2800" dirty="0">
              <a:latin typeface="黑体" pitchFamily="49" charset="-122"/>
              <a:ea typeface="黑体"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fly.jpg"/>
          <p:cNvPicPr>
            <a:picLocks noChangeAspect="1"/>
          </p:cNvPicPr>
          <p:nvPr/>
        </p:nvPicPr>
        <p:blipFill>
          <a:blip r:embed="rId2" cstate="print"/>
          <a:stretch>
            <a:fillRect/>
          </a:stretch>
        </p:blipFill>
        <p:spPr>
          <a:xfrm>
            <a:off x="685800" y="762000"/>
            <a:ext cx="7416800" cy="5562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rgbClr val="FFFF00"/>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rgbClr val="FFFF00"/>
            </a:solidFill>
            <a:effectLst/>
            <a:latin typeface="Arial" charset="0"/>
            <a:ea typeface="宋体"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rgbClr val="FFFF00"/>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2000" b="0" i="0" u="none" strike="noStrike" cap="none" normalizeH="0" baseline="0" smtClean="0">
            <a:ln>
              <a:noFill/>
            </a:ln>
            <a:solidFill>
              <a:srgbClr val="FFFF00"/>
            </a:solidFill>
            <a:effectLst/>
            <a:latin typeface="Arial" charset="0"/>
            <a:ea typeface="宋体" pitchFamily="2" charset="-122"/>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武汉大学丁毅航天项目</Template>
  <TotalTime>10801</TotalTime>
  <Words>3739</Words>
  <Application>Microsoft Office PowerPoint</Application>
  <PresentationFormat>全屏显示(4:3)</PresentationFormat>
  <Paragraphs>296</Paragraphs>
  <Slides>59</Slides>
  <Notes>1</Notes>
  <HiddenSlides>1</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59</vt:i4>
      </vt:variant>
    </vt:vector>
  </HeadingPairs>
  <TitlesOfParts>
    <vt:vector size="72" baseType="lpstr">
      <vt:lpstr>黑体</vt:lpstr>
      <vt:lpstr>华文新魏</vt:lpstr>
      <vt:lpstr>宋体</vt:lpstr>
      <vt:lpstr>Arial</vt:lpstr>
      <vt:lpstr>Calibri</vt:lpstr>
      <vt:lpstr>Comic Sans MS</vt:lpstr>
      <vt:lpstr>Tahoma</vt:lpstr>
      <vt:lpstr>Times New Roman</vt:lpstr>
      <vt:lpstr>Wingdings 3</vt:lpstr>
      <vt:lpstr>Ppt0000002</vt:lpstr>
      <vt:lpstr>Mountain Top</vt:lpstr>
      <vt:lpstr>Equation</vt:lpstr>
      <vt:lpstr>Photo Editor 照片</vt:lpstr>
      <vt:lpstr>遗 传 学 (第3版)</vt:lpstr>
      <vt:lpstr>  第3章 孟德尔式遗传分析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3.1　分离定律及其遗传分析</vt:lpstr>
      <vt:lpstr>豌豆（Pisum sativum L.)</vt:lpstr>
      <vt:lpstr>PowerPoint 演示文稿</vt:lpstr>
      <vt:lpstr>3.1.2　分离定律及其分析</vt:lpstr>
      <vt:lpstr>PowerPoint 演示文稿</vt:lpstr>
      <vt:lpstr>PowerPoint 演示文稿</vt:lpstr>
      <vt:lpstr>3.2　自由组合定律及其遗传分析 </vt:lpstr>
      <vt:lpstr>PowerPoint 演示文稿</vt:lpstr>
      <vt:lpstr>以上结果说明：</vt:lpstr>
      <vt:lpstr>PowerPoint 演示文稿</vt:lpstr>
      <vt:lpstr>PowerPoint 演示文稿</vt:lpstr>
      <vt:lpstr>    3.3  遗传学研究中的统计方法</vt:lpstr>
      <vt:lpstr>PowerPoint 演示文稿</vt:lpstr>
      <vt:lpstr>PowerPoint 演示文稿</vt:lpstr>
      <vt:lpstr>PowerPoint 演示文稿</vt:lpstr>
      <vt:lpstr>PowerPoint 演示文稿</vt:lpstr>
      <vt:lpstr>PowerPoint 演示文稿</vt:lpstr>
      <vt:lpstr>3.4　人类性状的孟德尔遗传分析</vt:lpstr>
      <vt:lpstr>系谱图中的常用符号 </vt:lpstr>
      <vt:lpstr>PowerPoint 演示文稿</vt:lpstr>
      <vt:lpstr>3.4.2　人类简单的孟德尔遗传特征</vt:lpstr>
      <vt:lpstr>人类孟德尔遗传在线</vt:lpstr>
      <vt:lpstr>3.5　基因的作用与环境因素的相互关系</vt:lpstr>
      <vt:lpstr>PowerPoint 演示文稿</vt:lpstr>
      <vt:lpstr>PowerPoint 演示文稿</vt:lpstr>
      <vt:lpstr>PowerPoint 演示文稿</vt:lpstr>
      <vt:lpstr>PowerPoint 演示文稿</vt:lpstr>
      <vt:lpstr>PowerPoint 演示文稿</vt:lpstr>
      <vt:lpstr>3.5.3孟德尔定律的扩充和应用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（2）非等位基因间的相互作用</vt:lpstr>
      <vt:lpstr>     ②互补基因（complementary gene）</vt:lpstr>
      <vt:lpstr>PowerPoint 演示文稿</vt:lpstr>
      <vt:lpstr>PowerPoint 演示文稿</vt:lpstr>
      <vt:lpstr>PowerPoint 演示文稿</vt:lpstr>
      <vt:lpstr>PowerPoint 演示文稿</vt:lpstr>
      <vt:lpstr>④上位效应（ epistatic effect ）</vt:lpstr>
      <vt:lpstr>PowerPoint 演示文稿</vt:lpstr>
      <vt:lpstr>PowerPoint 演示文稿</vt:lpstr>
      <vt:lpstr>⑤叠加效应（duplicate effect）</vt:lpstr>
      <vt:lpstr>PowerPoint 演示文稿</vt:lpstr>
      <vt:lpstr>作  业</vt:lpstr>
      <vt:lpstr>思 考 题 （自愿回答）</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gao</cp:lastModifiedBy>
  <cp:revision>307</cp:revision>
  <cp:lastPrinted>1601-01-01T00:00:00Z</cp:lastPrinted>
  <dcterms:created xsi:type="dcterms:W3CDTF">1601-01-01T00:00:00Z</dcterms:created>
  <dcterms:modified xsi:type="dcterms:W3CDTF">2023-03-01T10:37:28Z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